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8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Lst>
  <p:sldSz cx="9144000" cy="5143500" type="screen16x9"/>
  <p:notesSz cx="6858000" cy="9144000"/>
  <p:embeddedFontLst>
    <p:embeddedFont>
      <p:font typeface="Barlow" pitchFamily="2" charset="77"/>
      <p:regular r:id="rId84"/>
      <p:bold r:id="rId85"/>
      <p:italic r:id="rId86"/>
      <p:boldItalic r:id="rId87"/>
    </p:embeddedFont>
    <p:embeddedFont>
      <p:font typeface="Barlow Medium" panose="020F0502020204030204" pitchFamily="34" charset="0"/>
      <p:regular r:id="rId88"/>
      <p:bold r:id="rId89"/>
      <p:italic r:id="rId90"/>
      <p:boldItalic r:id="rId91"/>
    </p:embeddedFont>
    <p:embeddedFont>
      <p:font typeface="Calibri" panose="020F0502020204030204" pitchFamily="34" charset="0"/>
      <p:regular r:id="rId92"/>
      <p:bold r:id="rId93"/>
      <p:italic r:id="rId94"/>
      <p:boldItalic r:id="rId95"/>
    </p:embeddedFont>
    <p:embeddedFont>
      <p:font typeface="GFS Didot" panose="02000500000000020003" pitchFamily="2" charset="77"/>
      <p:regular r:id="rId96"/>
    </p:embeddedFont>
    <p:embeddedFont>
      <p:font typeface="Montserrat" pitchFamily="2" charset="77"/>
      <p:regular r:id="rId97"/>
      <p:bold r:id="rId98"/>
      <p:italic r:id="rId99"/>
      <p:boldItalic r:id="rId100"/>
    </p:embeddedFont>
    <p:embeddedFont>
      <p:font typeface="Open Sans" panose="020B0606030504020204" pitchFamily="34" charset="0"/>
      <p:regular r:id="rId101"/>
      <p:bold r:id="rId102"/>
      <p:italic r:id="rId103"/>
      <p:boldItalic r:id="rId104"/>
    </p:embeddedFont>
    <p:embeddedFont>
      <p:font typeface="Oswald" pitchFamily="2" charset="77"/>
      <p:regular r:id="rId105"/>
      <p:bold r:id="rId106"/>
    </p:embeddedFont>
    <p:embeddedFont>
      <p:font typeface="Oswald Medium" panose="020F0502020204030204" pitchFamily="34" charset="0"/>
      <p:regular r:id="rId107"/>
      <p:bold r:id="rId108"/>
    </p:embeddedFont>
    <p:embeddedFont>
      <p:font typeface="Roboto" panose="02000000000000000000" pitchFamily="2" charset="0"/>
      <p:regular r:id="rId109"/>
      <p:bold r:id="rId110"/>
      <p:italic r:id="rId111"/>
      <p:boldItalic r:id="rId112"/>
    </p:embeddedFont>
    <p:embeddedFont>
      <p:font typeface="Rockwell" panose="02060603020205020403" pitchFamily="18" charset="77"/>
      <p:regular r:id="rId113"/>
      <p:bold r:id="rId114"/>
      <p:italic r:id="rId115"/>
      <p:boldItalic r:id="rId116"/>
    </p:embeddedFont>
    <p:embeddedFont>
      <p:font typeface="Rubik" pitchFamily="2" charset="-79"/>
      <p:regular r:id="rId117"/>
      <p:bold r:id="rId118"/>
      <p:italic r:id="rId119"/>
      <p:boldItalic r:id="rId120"/>
    </p:embeddedFont>
    <p:embeddedFont>
      <p:font typeface="Sorts Mill Goudy" panose="02000503000000000000" pitchFamily="2" charset="0"/>
      <p:regular r:id="rId121"/>
      <p:italic r:id="rId122"/>
    </p:embeddedFont>
    <p:embeddedFont>
      <p:font typeface="Source Sans Pro" panose="020B0503030403020204" pitchFamily="34" charset="0"/>
      <p:regular r:id="rId123"/>
      <p:bold r:id="rId124"/>
      <p:italic r:id="rId125"/>
      <p:boldItalic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2D1C87-9CB6-49AC-A859-9382B34D8A27}">
  <a:tblStyle styleId="{A32D1C87-9CB6-49AC-A859-9382B34D8A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1156"/>
  </p:normalViewPr>
  <p:slideViewPr>
    <p:cSldViewPr snapToGrid="0" snapToObjects="1">
      <p:cViewPr varScale="1">
        <p:scale>
          <a:sx n="119" d="100"/>
          <a:sy n="119" d="100"/>
        </p:scale>
        <p:origin x="19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4.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fntdata"/><Relationship Id="rId89" Type="http://schemas.openxmlformats.org/officeDocument/2006/relationships/font" Target="fonts/font6.fntdata"/><Relationship Id="rId112" Type="http://schemas.openxmlformats.org/officeDocument/2006/relationships/font" Target="fonts/font29.fntdata"/><Relationship Id="rId16" Type="http://schemas.openxmlformats.org/officeDocument/2006/relationships/slide" Target="slides/slide14.xml"/><Relationship Id="rId107" Type="http://schemas.openxmlformats.org/officeDocument/2006/relationships/font" Target="fonts/font24.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9.fntdata"/><Relationship Id="rId123" Type="http://schemas.openxmlformats.org/officeDocument/2006/relationships/font" Target="fonts/font40.fntdata"/><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30.fntdata"/><Relationship Id="rId118" Type="http://schemas.openxmlformats.org/officeDocument/2006/relationships/font" Target="fonts/font35.fntdata"/><Relationship Id="rId80" Type="http://schemas.openxmlformats.org/officeDocument/2006/relationships/slide" Target="slides/slide78.xml"/><Relationship Id="rId85" Type="http://schemas.openxmlformats.org/officeDocument/2006/relationships/font" Target="fonts/font2.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0.fntdata"/><Relationship Id="rId108" Type="http://schemas.openxmlformats.org/officeDocument/2006/relationships/font" Target="fonts/font25.fntdata"/><Relationship Id="rId124" Type="http://schemas.openxmlformats.org/officeDocument/2006/relationships/font" Target="fonts/font41.fntdata"/><Relationship Id="rId129"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31.fntdata"/><Relationship Id="rId119" Type="http://schemas.openxmlformats.org/officeDocument/2006/relationships/font" Target="fonts/font36.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font" Target="fonts/font3.fntdata"/><Relationship Id="rId130"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6.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4.fntdata"/><Relationship Id="rId104" Type="http://schemas.openxmlformats.org/officeDocument/2006/relationships/font" Target="fonts/font21.fntdata"/><Relationship Id="rId120" Type="http://schemas.openxmlformats.org/officeDocument/2006/relationships/font" Target="fonts/font37.fntdata"/><Relationship Id="rId125" Type="http://schemas.openxmlformats.org/officeDocument/2006/relationships/font" Target="fonts/font4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4.fntdata"/><Relationship Id="rId110" Type="http://schemas.openxmlformats.org/officeDocument/2006/relationships/font" Target="fonts/font27.fntdata"/><Relationship Id="rId115" Type="http://schemas.openxmlformats.org/officeDocument/2006/relationships/font" Target="fonts/font32.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7.fntdata"/><Relationship Id="rId105" Type="http://schemas.openxmlformats.org/officeDocument/2006/relationships/font" Target="fonts/font22.fntdata"/><Relationship Id="rId126" Type="http://schemas.openxmlformats.org/officeDocument/2006/relationships/font" Target="fonts/font4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0.fntdata"/><Relationship Id="rId98" Type="http://schemas.openxmlformats.org/officeDocument/2006/relationships/font" Target="fonts/font15.fntdata"/><Relationship Id="rId121" Type="http://schemas.openxmlformats.org/officeDocument/2006/relationships/font" Target="fonts/font3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notesMaster" Target="notesMasters/notesMaster1.xml"/><Relationship Id="rId88" Type="http://schemas.openxmlformats.org/officeDocument/2006/relationships/font" Target="fonts/font5.fntdata"/><Relationship Id="rId111" Type="http://schemas.openxmlformats.org/officeDocument/2006/relationships/font" Target="fonts/font2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23.fntdata"/><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122" Type="http://schemas.openxmlformats.org/officeDocument/2006/relationships/font" Target="fonts/font39.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aymard.com/blog/line-length-readability"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Visual design helps with:</a:t>
            </a:r>
            <a:endParaRPr/>
          </a:p>
          <a:p>
            <a:pPr marL="457200" lvl="0" indent="-317500" algn="l" rtl="0">
              <a:spcBef>
                <a:spcPts val="0"/>
              </a:spcBef>
              <a:spcAft>
                <a:spcPts val="0"/>
              </a:spcAft>
              <a:buSzPts val="1400"/>
              <a:buChar char="-"/>
            </a:pPr>
            <a:r>
              <a:rPr lang="en-US"/>
              <a:t>usability / readability / navigability</a:t>
            </a:r>
            <a:endParaRPr/>
          </a:p>
          <a:p>
            <a:pPr marL="457200" lvl="0" indent="-317500" algn="l" rtl="0">
              <a:spcBef>
                <a:spcPts val="0"/>
              </a:spcBef>
              <a:spcAft>
                <a:spcPts val="0"/>
              </a:spcAft>
              <a:buSzPts val="1400"/>
              <a:buChar char="-"/>
            </a:pPr>
            <a:r>
              <a:rPr lang="en-US"/>
              <a:t>Delight your users</a:t>
            </a:r>
            <a:endParaRPr/>
          </a:p>
          <a:p>
            <a:pPr marL="457200" lvl="0" indent="-317500" algn="l" rtl="0">
              <a:spcBef>
                <a:spcPts val="0"/>
              </a:spcBef>
              <a:spcAft>
                <a:spcPts val="0"/>
              </a:spcAft>
              <a:buSzPts val="1400"/>
              <a:buChar char="-"/>
            </a:pPr>
            <a:r>
              <a:rPr lang="en-US"/>
              <a:t>Communicates the values of your product and your brand</a:t>
            </a:r>
            <a:endParaRPr/>
          </a:p>
        </p:txBody>
      </p:sp>
      <p:sp>
        <p:nvSpPr>
          <p:cNvPr id="110" name="Google Shape;11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1a6c297a7_0_6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1a6c297a7_0_6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121a6c297a7_0_6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1a6c297a7_0_6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21a6c297a7_0_6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21a6c297a7_0_6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1a6c297a7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121a6c297a7_0_6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17500" algn="l" rtl="0">
              <a:spcBef>
                <a:spcPts val="0"/>
              </a:spcBef>
              <a:spcAft>
                <a:spcPts val="0"/>
              </a:spcAft>
              <a:buSzPts val="1400"/>
              <a:buChar char="-"/>
            </a:pPr>
            <a:r>
              <a:rPr lang="en-US"/>
              <a:t>How much scanning is your eye doing?</a:t>
            </a:r>
            <a:endParaRPr/>
          </a:p>
          <a:p>
            <a:pPr marL="457200" marR="0" lvl="0" indent="-317500" algn="l" rtl="0">
              <a:spcBef>
                <a:spcPts val="0"/>
              </a:spcBef>
              <a:spcAft>
                <a:spcPts val="0"/>
              </a:spcAft>
              <a:buSzPts val="1400"/>
              <a:buChar char="-"/>
            </a:pPr>
            <a:r>
              <a:rPr lang="en-US"/>
              <a:t>What things are related?</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01" name="Google Shape;201;g121a6c297a7_0_6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1a6c297a7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121a6c297a7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What’s wrong with this example?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 bold headings suggest that there’s a grouping</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But there’s the same amount of space between each line – no visual groups created</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one is much better – more space between groups, visually separated</a:t>
            </a:r>
            <a:endParaRPr sz="1200" b="0" i="0" u="none" strike="noStrike" cap="none">
              <a:solidFill>
                <a:schemeClr val="dk1"/>
              </a:solidFill>
              <a:latin typeface="Calibri"/>
              <a:ea typeface="Calibri"/>
              <a:cs typeface="Calibri"/>
              <a:sym typeface="Calibri"/>
            </a:endParaRPr>
          </a:p>
        </p:txBody>
      </p:sp>
      <p:sp>
        <p:nvSpPr>
          <p:cNvPr id="210" name="Google Shape;210;g121a6c297a7_0_6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1a6c297a7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g121a6c297a7_0_6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What’s wrong with this example?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 bold headings suggest that there’s a grouping</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But there’s the same amount of space between each line – no visual groups created</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one is much better – more space between groups, visually separated</a:t>
            </a:r>
            <a:endParaRPr sz="1200" b="0" i="0" u="none" strike="noStrike" cap="none">
              <a:solidFill>
                <a:schemeClr val="dk1"/>
              </a:solidFill>
              <a:latin typeface="Calibri"/>
              <a:ea typeface="Calibri"/>
              <a:cs typeface="Calibri"/>
              <a:sym typeface="Calibri"/>
            </a:endParaRPr>
          </a:p>
        </p:txBody>
      </p:sp>
      <p:sp>
        <p:nvSpPr>
          <p:cNvPr id="219" name="Google Shape;219;g121a6c297a7_0_6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1a6c297a7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21a6c297a7_0_6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Google’s homepage is one of the best examples of effective white space use.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Most important features are in the center – the search bar and options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Profile-related controls are grouped in the upper right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Informational controls at the bottom left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Settings at the bottom right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Your eye very quickly identifies the controls, understands how they’re related</a:t>
            </a:r>
            <a:endParaRPr sz="1200" b="0" i="0" u="none" strike="noStrike" cap="none">
              <a:solidFill>
                <a:schemeClr val="dk1"/>
              </a:solidFill>
              <a:latin typeface="Calibri"/>
              <a:ea typeface="Calibri"/>
              <a:cs typeface="Calibri"/>
              <a:sym typeface="Calibri"/>
            </a:endParaRPr>
          </a:p>
        </p:txBody>
      </p:sp>
      <p:sp>
        <p:nvSpPr>
          <p:cNvPr id="228" name="Google Shape;228;g121a6c297a7_0_6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1a6c297a7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121a6c297a7_0_6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One of the common mistakes of new designers is to want to fill all the space up.</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One of the most effective ways of conveying groupings is through white space</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	Empty space can help readers scan, help differentiate between groups</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To use white space effectively:</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	Put margins around all content.</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	Maintain a sense of proportions between the object and its surroundings</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	Don’t crowd controls together (even if they’re grouped).</a:t>
            </a: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5" name="Google Shape;235;g121a6c297a7_0_6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21a6c297a7_0_6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21a6c297a7_0_6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121a6c297a7_0_6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21a6c297a7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121a6c297a7_0_6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Principle of alignment – nothing should be placed arbitrarily</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Every item should have a visual connection with something else on the page</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When items are aligned, the reader perceives a stronger cohesive unit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Look at this business card again</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No clear alignment – text is centered, left-aligned, right-aligned</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Baselines for text aren’t alighted – London, NM is higher</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Re-designed version</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This is better, because the proximity is fixed, but center-aligned, doesn’t create strong lines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Third version</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If we move the items all to the right – much stronger visual line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51" name="Google Shape;251;g121a6c297a7_0_6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1a6c297a7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121a6c297a7_0_7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This may be counter-intuitive, but you really want to avoid center-aligned text in most cases</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It’s familiar and feels safe, but it results in wimpy vertical lines.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This is especially true if you have a larger paragraph of text</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Look at this party invitation</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Pretty bland, even though it uses a fun font</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Everything’s centered around the middle</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Compare to this re-designed version</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There’s better proximity in this design – different groupings</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But there’s also a strong vertical line that makes it easy and satisfying to scan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4" name="Google Shape;264;g121a6c297a7_0_7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678b61545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678b61545_0_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5678b61545_0_1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1a6c297a7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121a6c297a7_0_7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Use grids — help your user know here to go next!</a:t>
            </a:r>
            <a:endParaRPr/>
          </a:p>
        </p:txBody>
      </p:sp>
      <p:sp>
        <p:nvSpPr>
          <p:cNvPr id="275" name="Google Shape;275;g121a6c297a7_0_7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21a6c297a7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121a6c297a7_0_7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Main goal: unify and organize content.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Be conscious of where you place items.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Avoid:</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Using more than one text alignment.</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Use centered alignment consciously and for a purpose, not by default.</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88" name="Google Shape;288;g121a6c297a7_0_7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21a6c297a7_0_7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21a6c297a7_0_7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121a6c297a7_0_7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1a6c297a7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121a6c297a7_0_7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Principle of repetition – repeat some aspect of the design throughout the entire piece.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We’ve already talked about one form of repetition, which is consistency (Norman Design Principle)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More than just being consistent in font and layout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Pushing consistency a little bit farther to really unify the design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Create a coherent visual experience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You can repeat any aspect of your design</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 particular font.</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Color(s)</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Design element (icon, logo, etc.)</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Visual alignment or spatial relationships.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3" name="Google Shape;303;g121a6c297a7_0_7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1a6c297a7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121a6c297a7_0_7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So let’s look at this simple text.  What’s repeated here?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is simple, but there are a ton of repetitions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Bold typeface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Light typeface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Square bullets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Indents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Spacing</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Left alignment</a:t>
            </a:r>
            <a:endParaRPr sz="1200" b="0" i="0" u="none" strike="noStrike" cap="none">
              <a:solidFill>
                <a:schemeClr val="dk1"/>
              </a:solidFill>
              <a:latin typeface="Calibri"/>
              <a:ea typeface="Calibri"/>
              <a:cs typeface="Calibri"/>
              <a:sym typeface="Calibri"/>
            </a:endParaRPr>
          </a:p>
        </p:txBody>
      </p:sp>
      <p:sp>
        <p:nvSpPr>
          <p:cNvPr id="311" name="Google Shape;311;g121a6c297a7_0_7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1a6c297a7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121a6c297a7_0_7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Repetition doesn’t have to be just in the text!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Here we have a few different repetitions: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Left alignment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Teacups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Triangles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Squares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http://uiuxstuff.com/the-non-designers-design-book-summary-part1/</a:t>
            </a:r>
            <a:endParaRPr sz="1200" b="0" i="0" u="none" strike="noStrike" cap="none">
              <a:solidFill>
                <a:schemeClr val="dk1"/>
              </a:solidFill>
              <a:latin typeface="Calibri"/>
              <a:ea typeface="Calibri"/>
              <a:cs typeface="Calibri"/>
              <a:sym typeface="Calibri"/>
            </a:endParaRPr>
          </a:p>
        </p:txBody>
      </p:sp>
      <p:sp>
        <p:nvSpPr>
          <p:cNvPr id="320" name="Google Shape;320;g121a6c297a7_0_7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1a6c297a7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121a6c297a7_0_7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What about in this one?  </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example has a beautiful use of proximity</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Also an excellent example of repetition: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Hexagons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Colors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Cross symbol</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B icon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Buffalo horns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Font</a:t>
            </a:r>
            <a:endParaRPr sz="1200" b="0" i="0" u="none" strike="noStrike" cap="none">
              <a:solidFill>
                <a:schemeClr val="dk1"/>
              </a:solidFill>
              <a:latin typeface="Calibri"/>
              <a:ea typeface="Calibri"/>
              <a:cs typeface="Calibri"/>
              <a:sym typeface="Calibri"/>
            </a:endParaRPr>
          </a:p>
        </p:txBody>
      </p:sp>
      <p:sp>
        <p:nvSpPr>
          <p:cNvPr id="329" name="Google Shape;329;g121a6c297a7_0_7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1a6c297a7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121a6c297a7_0_7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Main goal: unify and provide visual interest.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Create repetition by:</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Strengthening repetitions that already exist.</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Creating new ones to enhance the design.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Avoid over-repetition (it’s annoying).</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7" name="Google Shape;337;g121a6c297a7_0_7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1a6c297a7_0_7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21a6c297a7_0_7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121a6c297a7_0_7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1a6c297a7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121a6c297a7_0_7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Principle of contrast – contrast elements to draw a reader’s eye into the page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Adds visual interest, also creates an organizational hierarchy</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You can create contrast in many ways with many different types of elements</a:t>
            </a:r>
            <a:endParaRPr sz="12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Large type vs. small type</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Graceful old-style font vs. bold sans serif</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Cool color vs. warm color</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Small graphic vs. large graphic</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Main advice from Williams in the Non-Designer’s Design Book – don’t be a wimp!</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For contrast to be effective, it must be strong and bold</a:t>
            </a:r>
            <a:endParaRPr sz="1200" b="0" i="0" u="none" strike="noStrike" cap="none">
              <a:solidFill>
                <a:schemeClr val="dk1"/>
              </a:solidFill>
              <a:latin typeface="Calibri"/>
              <a:ea typeface="Calibri"/>
              <a:cs typeface="Calibri"/>
              <a:sym typeface="Calibri"/>
            </a:endParaRPr>
          </a:p>
        </p:txBody>
      </p:sp>
      <p:sp>
        <p:nvSpPr>
          <p:cNvPr id="355" name="Google Shape;355;g121a6c297a7_0_7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1a6c297a7_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1a6c297a7_0_5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1a6c297a7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21a6c297a7_0_7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Contrast is important on resumes too!  Take these ideas and apply them to your resumes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Look at this classic resume – what’s wrong with it?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Job tiles don’t stand out – blend with the body text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Sections aren’t very clearly defined</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Space between accomplishments and the sections is the same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These are all easy to fix!</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Look at this re-designed version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Clearly delineated sections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Alignment is clean, separates dates from text, strong vertical lines</a:t>
            </a:r>
            <a:endParaRPr sz="1200" b="0" i="0" u="none" strike="noStrike" cap="none">
              <a:solidFill>
                <a:schemeClr val="dk1"/>
              </a:solidFill>
              <a:latin typeface="Calibri"/>
              <a:ea typeface="Calibri"/>
              <a:cs typeface="Calibri"/>
              <a:sym typeface="Calibri"/>
            </a:endParaRPr>
          </a:p>
        </p:txBody>
      </p:sp>
      <p:sp>
        <p:nvSpPr>
          <p:cNvPr id="363" name="Google Shape;363;g121a6c297a7_0_7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1a6c297a7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21a6c297a7_0_8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Dog bakery flyer – what’s wrong here?</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Alignment isn’t great – it’s all center-aligned so there isn’t any strong vertical line</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There’s also no contrast – all the text looks the same, nothing stands out</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Content is grouped, but there’s no clear visual separation between content types</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Re-designed version</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Bold, draws in your eye</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Clear contrast with the title at the top</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Repetition – black bar on the bottom, organizes contact information</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Contrast between the different types of text</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Contrast can make or break your design</a:t>
            </a:r>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72" name="Google Shape;372;g121a6c297a7_0_8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21a6c297a7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121a6c297a7_0_8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Two main goals:</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Create visual interest on your page.</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Make the organization of information clear.</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Effective contrast is strong:</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Elements have to be styled very differently.</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Don’t be a wimp!</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81" name="Google Shape;381;g121a6c297a7_0_8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21a6c297a7_0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21a6c297a7_0_8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1a6c297a7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1a6c297a7_0_8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21a6c297a7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21a6c297a7_0_8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21a6c297a7_0_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21a6c297a7_0_8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Hue</a:t>
            </a:r>
            <a:r>
              <a:rPr lang="en-US"/>
              <a:t>: The tint</a:t>
            </a:r>
            <a:endParaRPr/>
          </a:p>
          <a:p>
            <a:pPr marL="0" lvl="0" indent="0" algn="l" rtl="0">
              <a:spcBef>
                <a:spcPts val="0"/>
              </a:spcBef>
              <a:spcAft>
                <a:spcPts val="0"/>
              </a:spcAft>
              <a:buNone/>
            </a:pPr>
            <a:r>
              <a:rPr lang="en-US" b="1"/>
              <a:t>Saturation</a:t>
            </a:r>
            <a:r>
              <a:rPr lang="en-US"/>
              <a:t>: how intense the color is. </a:t>
            </a:r>
            <a:r>
              <a:rPr lang="en-US">
                <a:solidFill>
                  <a:srgbClr val="333333"/>
                </a:solidFill>
                <a:highlight>
                  <a:srgbClr val="FFFFFF"/>
                </a:highlight>
                <a:latin typeface="Arial"/>
                <a:ea typeface="Arial"/>
                <a:cs typeface="Arial"/>
                <a:sym typeface="Arial"/>
              </a:rPr>
              <a:t>When color is fully saturated, the color is considered in purest (truest) version</a:t>
            </a:r>
            <a:endParaRPr/>
          </a:p>
          <a:p>
            <a:pPr marL="0" lvl="0" indent="0" algn="l" rtl="0">
              <a:spcBef>
                <a:spcPts val="0"/>
              </a:spcBef>
              <a:spcAft>
                <a:spcPts val="0"/>
              </a:spcAft>
              <a:buNone/>
            </a:pPr>
            <a:r>
              <a:rPr lang="en-US" b="1"/>
              <a:t>Value</a:t>
            </a:r>
            <a:r>
              <a:rPr lang="en-US"/>
              <a:t>: </a:t>
            </a:r>
            <a:r>
              <a:rPr lang="en-US">
                <a:solidFill>
                  <a:srgbClr val="222222"/>
                </a:solidFill>
                <a:highlight>
                  <a:srgbClr val="FFFFFF"/>
                </a:highlight>
                <a:latin typeface="Roboto"/>
                <a:ea typeface="Roboto"/>
                <a:cs typeface="Roboto"/>
                <a:sym typeface="Roboto"/>
              </a:rPr>
              <a:t>lightness or darkness of a </a:t>
            </a:r>
            <a:r>
              <a:rPr lang="en-US" b="1">
                <a:solidFill>
                  <a:srgbClr val="222222"/>
                </a:solidFill>
                <a:highlight>
                  <a:srgbClr val="FFFFFF"/>
                </a:highlight>
                <a:latin typeface="Roboto"/>
                <a:ea typeface="Roboto"/>
                <a:cs typeface="Roboto"/>
                <a:sym typeface="Roboto"/>
              </a:rPr>
              <a:t>color</a:t>
            </a:r>
            <a:endParaRPr/>
          </a:p>
        </p:txBody>
      </p:sp>
      <p:sp>
        <p:nvSpPr>
          <p:cNvPr id="416" name="Google Shape;41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to think about color palettes. I’m going to talk about some color schemes based on the wheel</a:t>
            </a:r>
            <a:endParaRPr/>
          </a:p>
          <a:p>
            <a:pPr marL="0" lvl="0" indent="0" algn="l" rtl="0">
              <a:spcBef>
                <a:spcPts val="0"/>
              </a:spcBef>
              <a:spcAft>
                <a:spcPts val="0"/>
              </a:spcAft>
              <a:buNone/>
            </a:pPr>
            <a:endParaRPr/>
          </a:p>
          <a:p>
            <a:pPr marL="0" lvl="0" indent="0" algn="l" rtl="0">
              <a:spcBef>
                <a:spcPts val="0"/>
              </a:spcBef>
              <a:spcAft>
                <a:spcPts val="0"/>
              </a:spcAft>
              <a:buNone/>
            </a:pPr>
            <a:r>
              <a:rPr lang="en-US"/>
              <a:t>Complementary</a:t>
            </a:r>
            <a:endParaRPr/>
          </a:p>
        </p:txBody>
      </p:sp>
      <p:sp>
        <p:nvSpPr>
          <p:cNvPr id="425" name="Google Shape;42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4ee4f91472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4ee4f91472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to think about color palettes. I’m going to talk about some color schemes based on the wheel</a:t>
            </a:r>
            <a:endParaRPr/>
          </a:p>
          <a:p>
            <a:pPr marL="0" lvl="0" indent="0" algn="l" rtl="0">
              <a:spcBef>
                <a:spcPts val="0"/>
              </a:spcBef>
              <a:spcAft>
                <a:spcPts val="0"/>
              </a:spcAft>
              <a:buNone/>
            </a:pPr>
            <a:endParaRPr/>
          </a:p>
          <a:p>
            <a:pPr marL="0" lvl="0" indent="0" algn="l" rtl="0">
              <a:spcBef>
                <a:spcPts val="0"/>
              </a:spcBef>
              <a:spcAft>
                <a:spcPts val="0"/>
              </a:spcAft>
              <a:buNone/>
            </a:pPr>
            <a:r>
              <a:rPr lang="en-US"/>
              <a:t>Complementary</a:t>
            </a:r>
            <a:endParaRPr/>
          </a:p>
        </p:txBody>
      </p:sp>
      <p:sp>
        <p:nvSpPr>
          <p:cNvPr id="431" name="Google Shape;431;g4ee4f91472_0_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1a6c297a7_0_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1a6c297a7_0_8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Monochromatic: same hue, but adding white or black or gray</a:t>
            </a:r>
            <a:endParaRPr/>
          </a:p>
        </p:txBody>
      </p:sp>
      <p:sp>
        <p:nvSpPr>
          <p:cNvPr id="446" name="Google Shape;4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Analogous colors are those that are next to each other on the color wheel</a:t>
            </a:r>
            <a:endParaRPr/>
          </a:p>
        </p:txBody>
      </p:sp>
      <p:sp>
        <p:nvSpPr>
          <p:cNvPr id="455" name="Google Shape;45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Colors on the opposite side of the color wheel (cool and warm colors).</a:t>
            </a:r>
            <a:endParaRPr/>
          </a:p>
          <a:p>
            <a:pPr marL="457200" lvl="0" indent="-317500" algn="l" rtl="0">
              <a:spcBef>
                <a:spcPts val="0"/>
              </a:spcBef>
              <a:spcAft>
                <a:spcPts val="0"/>
              </a:spcAft>
              <a:buSzPts val="1400"/>
              <a:buChar char="-"/>
            </a:pPr>
            <a:r>
              <a:rPr lang="en-US"/>
              <a:t>Notice that the colors are desaturated</a:t>
            </a:r>
            <a:endParaRPr/>
          </a:p>
          <a:p>
            <a:pPr marL="457200" lvl="0" indent="-317500" algn="l" rtl="0">
              <a:spcBef>
                <a:spcPts val="0"/>
              </a:spcBef>
              <a:spcAft>
                <a:spcPts val="0"/>
              </a:spcAft>
              <a:buSzPts val="1400"/>
              <a:buChar char="-"/>
            </a:pPr>
            <a:r>
              <a:rPr lang="en-US"/>
              <a:t>They tend to make each other pop</a:t>
            </a:r>
            <a:endParaRPr/>
          </a:p>
        </p:txBody>
      </p:sp>
      <p:sp>
        <p:nvSpPr>
          <p:cNvPr id="465" name="Google Shape;46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ee4f9147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g4ee4f91472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g4ee4f91472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4ee4f91472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4ee4f91472_0_10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95" name="Google Shape;495;g4ee4f91472_0_10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4825cb523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74825cb523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74825cb523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74825cb523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21a6c297a7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21a6c297a7_0_8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d2c5ee54d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d2c5ee54da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Part of the way we achieve hierarchy is with typography, As you’re choosing type, be aware of where you want people to look </a:t>
            </a:r>
            <a:endParaRPr/>
          </a:p>
          <a:p>
            <a:pPr marL="0" lvl="0" indent="0" algn="l" rtl="0">
              <a:spcBef>
                <a:spcPts val="0"/>
              </a:spcBef>
              <a:spcAft>
                <a:spcPts val="0"/>
              </a:spcAft>
              <a:buNone/>
            </a:pPr>
            <a:endParaRPr/>
          </a:p>
          <a:p>
            <a:pPr marL="0" lvl="0" indent="0" algn="l" rtl="0">
              <a:spcBef>
                <a:spcPts val="0"/>
              </a:spcBef>
              <a:spcAft>
                <a:spcPts val="0"/>
              </a:spcAft>
              <a:buNone/>
            </a:pPr>
            <a:r>
              <a:rPr lang="en-US"/>
              <a:t>Conventions based on tradition, how people read, what’s comfortable and accessible.</a:t>
            </a:r>
            <a:endParaRPr/>
          </a:p>
        </p:txBody>
      </p:sp>
      <p:sp>
        <p:nvSpPr>
          <p:cNvPr id="523" name="Google Shape;523;gd2c5ee54da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1a6c297a7_0_5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121a6c297a7_0_5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121a6c297a7_0_5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d2c5ee54d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d2c5ee54da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Characters in the Latin alphabet sit on a common baseline.  </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Some characters have descenders that dip below the baseline </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Others have ascenders that go above the typical mean line.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Font size is typically determined by the space between the descenders and ascenders.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Font size is denoted in points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a point is 1/72 inch, so a 12-point font occupies 1/6 of an inch vertically</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1" name="Google Shape;531;gd2c5ee54da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2c5ee54d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gd2c5ee54da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Let’s talk through a couple common types of fonts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One of the most common types of font is “oldstyle”</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These types of fonts were developed very early, starting in the 15</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century</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Have slanted serifs on lowercase letters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Transitions in the stroke – some parts of the letters are thicker than others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Diagonal stress on the letters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Some common examples include: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Times New Roman</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Caslon c 1725</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Garamond c 1540</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Palatino</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Bembo c 1495</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50" name="Google Shape;550;gd2c5ee54da_0_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d2c5ee54d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d2c5ee54da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Fonts in the “modern” family grew out of technical advances of the 18</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century</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Vertical stress instead of horizontal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Thin serifs that are flat</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Very strong transitions between the strokes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Examples: Didot, Bodoni</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67" name="Google Shape;567;gd2c5ee54da_0_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d2c5ee54d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d2c5ee54da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Slab serif fonts became popular in the 19</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century</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Thick horizontal serifs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Vertical stress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Very little contrast in the strokes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Examples: Rockwell, Memphis</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84" name="Google Shape;584;gd2c5ee54da_0_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2c5ee54d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gd2c5ee54da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Finally sans serif fonts were developed in the late 19</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century to mid-20</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century</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No serifs, no stress in the stroke, very simple and clean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Examples:</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Helvetica</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Arial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Franklin Gothic</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Avenir (from the iPod homework)</a:t>
            </a:r>
            <a:endParaRPr/>
          </a:p>
        </p:txBody>
      </p:sp>
      <p:sp>
        <p:nvSpPr>
          <p:cNvPr id="601" name="Google Shape;601;gd2c5ee54da_0_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2c5ee54da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d2c5ee54da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Don’t go crazy with fonts on body copy because you want to make reading high volumes easy and comfortable for people</a:t>
            </a:r>
            <a:endParaRPr/>
          </a:p>
          <a:p>
            <a:pPr marL="0" lvl="0" indent="0" algn="l" rtl="0">
              <a:spcBef>
                <a:spcPts val="0"/>
              </a:spcBef>
              <a:spcAft>
                <a:spcPts val="0"/>
              </a:spcAft>
              <a:buNone/>
            </a:pPr>
            <a:endParaRPr/>
          </a:p>
          <a:p>
            <a:pPr marL="0" lvl="0" indent="0" algn="l" rtl="0">
              <a:spcBef>
                <a:spcPts val="0"/>
              </a:spcBef>
              <a:spcAft>
                <a:spcPts val="0"/>
              </a:spcAft>
              <a:buNone/>
            </a:pPr>
            <a:r>
              <a:rPr lang="en-US"/>
              <a:t>Build hierarchy with different styles</a:t>
            </a:r>
            <a:endParaRPr/>
          </a:p>
          <a:p>
            <a:pPr marL="0" lvl="0" indent="0" algn="l" rtl="0">
              <a:spcBef>
                <a:spcPts val="0"/>
              </a:spcBef>
              <a:spcAft>
                <a:spcPts val="0"/>
              </a:spcAft>
              <a:buNone/>
            </a:pPr>
            <a:endParaRPr/>
          </a:p>
          <a:p>
            <a:pPr marL="0" lvl="0" indent="0" algn="l" rtl="0">
              <a:spcBef>
                <a:spcPts val="0"/>
              </a:spcBef>
              <a:spcAft>
                <a:spcPts val="0"/>
              </a:spcAft>
              <a:buNone/>
            </a:pPr>
            <a:r>
              <a:rPr lang="en-US"/>
              <a:t>Heard different things about proper font size. Bottom line is, you should check what it actually looks like. Esp because screens are smaller than print, and every font has a different size</a:t>
            </a:r>
            <a:endParaRPr/>
          </a:p>
          <a:p>
            <a:pPr marL="0" lvl="0" indent="0" algn="l" rtl="0">
              <a:spcBef>
                <a:spcPts val="0"/>
              </a:spcBef>
              <a:spcAft>
                <a:spcPts val="0"/>
              </a:spcAft>
              <a:buNone/>
            </a:pPr>
            <a:endParaRPr/>
          </a:p>
          <a:p>
            <a:pPr marL="0" lvl="0" indent="0" algn="l" rtl="0">
              <a:spcBef>
                <a:spcPts val="0"/>
              </a:spcBef>
              <a:spcAft>
                <a:spcPts val="0"/>
              </a:spcAft>
              <a:buNone/>
            </a:pPr>
            <a:r>
              <a:rPr lang="en-US"/>
              <a:t>Serifs are o-k !</a:t>
            </a:r>
            <a:endParaRPr/>
          </a:p>
        </p:txBody>
      </p:sp>
      <p:sp>
        <p:nvSpPr>
          <p:cNvPr id="615" name="Google Shape;615;gd2c5ee54da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d2c5ee54da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gd2c5ee54da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d2c5ee54da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gd2c5ee54da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If it’s too long, they get lost, if it’s too short, their eyes move around</a:t>
            </a:r>
            <a:endParaRPr/>
          </a:p>
          <a:p>
            <a:pPr marL="0" lvl="0" indent="0" algn="l" rtl="0">
              <a:spcBef>
                <a:spcPts val="0"/>
              </a:spcBef>
              <a:spcAft>
                <a:spcPts val="0"/>
              </a:spcAft>
              <a:buNone/>
            </a:pPr>
            <a:endParaRPr/>
          </a:p>
          <a:p>
            <a:pPr marL="0" lvl="0" indent="0" algn="l" rtl="0">
              <a:spcBef>
                <a:spcPts val="0"/>
              </a:spcBef>
              <a:spcAft>
                <a:spcPts val="0"/>
              </a:spcAft>
              <a:buNone/>
            </a:pPr>
            <a:r>
              <a:rPr lang="en-US"/>
              <a:t>Ines of white- Avoid. Make sure the text is grey</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3"/>
              </a:rPr>
              <a:t>http://baymard.com/blog/line-length-readability</a:t>
            </a:r>
            <a:r>
              <a:rPr lang="en-US"/>
              <a:t> </a:t>
            </a:r>
            <a:endParaRPr/>
          </a:p>
        </p:txBody>
      </p:sp>
      <p:sp>
        <p:nvSpPr>
          <p:cNvPr id="634" name="Google Shape;634;gd2c5ee54da_0_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2c5ee54da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gd2c5ee54da_0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http://baymard.com/blog/line-length-readability</a:t>
            </a:r>
            <a:endParaRPr/>
          </a:p>
        </p:txBody>
      </p:sp>
      <p:sp>
        <p:nvSpPr>
          <p:cNvPr id="647" name="Google Shape;647;gd2c5ee54da_0_1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d2c5ee54da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d2c5ee54da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I’m not an expert at this but there are some rules and starting points.</a:t>
            </a:r>
            <a:endParaRPr/>
          </a:p>
          <a:p>
            <a:pPr marL="0" lvl="0" indent="0" algn="l" rtl="0">
              <a:spcBef>
                <a:spcPts val="0"/>
              </a:spcBef>
              <a:spcAft>
                <a:spcPts val="0"/>
              </a:spcAft>
              <a:buNone/>
            </a:pPr>
            <a:endParaRPr/>
          </a:p>
          <a:p>
            <a:pPr marL="0" lvl="0" indent="0" algn="l" rtl="0">
              <a:spcBef>
                <a:spcPts val="0"/>
              </a:spcBef>
              <a:spcAft>
                <a:spcPts val="0"/>
              </a:spcAft>
              <a:buNone/>
            </a:pPr>
            <a:r>
              <a:rPr lang="en-US"/>
              <a:t>Have enough similarities and differences that they belong and serve different purposes</a:t>
            </a:r>
            <a:endParaRPr/>
          </a:p>
          <a:p>
            <a:pPr marL="0" lvl="0" indent="0" algn="l" rtl="0">
              <a:spcBef>
                <a:spcPts val="0"/>
              </a:spcBef>
              <a:spcAft>
                <a:spcPts val="0"/>
              </a:spcAft>
              <a:buNone/>
            </a:pPr>
            <a:endParaRPr/>
          </a:p>
        </p:txBody>
      </p:sp>
      <p:sp>
        <p:nvSpPr>
          <p:cNvPr id="660" name="Google Shape;660;gd2c5ee54da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1a6c297a7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g121a6c297a7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Stop sign of systems- there is very little information, so they can have a simple composition that is pretty symmetrical. But they are not trying to communicate a lot of details to you, so it’s ok.</a:t>
            </a:r>
            <a:endParaRPr/>
          </a:p>
          <a:p>
            <a:pPr marL="0" lvl="0" indent="0" algn="l" rtl="0">
              <a:spcBef>
                <a:spcPts val="0"/>
              </a:spcBef>
              <a:spcAft>
                <a:spcPts val="0"/>
              </a:spcAft>
              <a:buNone/>
            </a:pPr>
            <a:endParaRPr/>
          </a:p>
          <a:p>
            <a:pPr marL="0" lvl="0" indent="0" algn="l" rtl="0">
              <a:spcBef>
                <a:spcPts val="0"/>
              </a:spcBef>
              <a:spcAft>
                <a:spcPts val="0"/>
              </a:spcAft>
              <a:buNone/>
            </a:pPr>
            <a:r>
              <a:rPr lang="en-US"/>
              <a:t>Hierarchy is built with text size, boldness.</a:t>
            </a:r>
            <a:endParaRPr/>
          </a:p>
          <a:p>
            <a:pPr marL="0" lvl="0" indent="0" algn="l" rtl="0">
              <a:spcBef>
                <a:spcPts val="0"/>
              </a:spcBef>
              <a:spcAft>
                <a:spcPts val="0"/>
              </a:spcAft>
              <a:buNone/>
            </a:pPr>
            <a:endParaRPr/>
          </a:p>
          <a:p>
            <a:pPr marL="0" lvl="0" indent="0" algn="l" rtl="0">
              <a:spcBef>
                <a:spcPts val="0"/>
              </a:spcBef>
              <a:spcAft>
                <a:spcPts val="0"/>
              </a:spcAft>
              <a:buNone/>
            </a:pPr>
            <a:r>
              <a:rPr lang="en-US"/>
              <a:t>What happens when you have no hierarchy and a complicated system?</a:t>
            </a:r>
            <a:endParaRPr/>
          </a:p>
        </p:txBody>
      </p:sp>
      <p:sp>
        <p:nvSpPr>
          <p:cNvPr id="146" name="Google Shape;146;g121a6c297a7_0_6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d2c5ee54da_0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gd2c5ee54da_0_1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d2c5ee54da_0_1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d2c5ee54da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gd2c5ee54da_0_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 Some people think italic is a separate font… So the point is, be cautious when adding new fonts. Safe to have a display font and body copy.</a:t>
            </a:r>
            <a:endParaRPr/>
          </a:p>
          <a:p>
            <a:pPr marL="0" lvl="0" indent="0" algn="l" rtl="0">
              <a:spcBef>
                <a:spcPts val="0"/>
              </a:spcBef>
              <a:spcAft>
                <a:spcPts val="0"/>
              </a:spcAft>
              <a:buNone/>
            </a:pPr>
            <a:endParaRPr/>
          </a:p>
        </p:txBody>
      </p:sp>
      <p:sp>
        <p:nvSpPr>
          <p:cNvPr id="681" name="Google Shape;681;gd2c5ee54da_0_1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d2c5ee54d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gd2c5ee54da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Aim for simple font choices in most cases, but also use fonts to create important contrasts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Don’t use more than 2 or 3 different fonts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Maybe a serif for body text, and sans-serif for titles and headings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Then use features of the fonts to create additional contrast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Within a single font you can vary the size, color, weight, and stlye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In general, 4 or 5 different varieties should be enough!</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Also, it’s not a good idea to mix fonts that serve a similar purpose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There’s no point in using two different serif fonts for the main text in two places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Be consistent and intentional in your font choices!</a:t>
            </a:r>
            <a:endParaRPr sz="1200" b="0" i="0" u="none" strike="noStrike" cap="none">
              <a:solidFill>
                <a:schemeClr val="dk1"/>
              </a:solidFill>
              <a:latin typeface="Calibri"/>
              <a:ea typeface="Calibri"/>
              <a:cs typeface="Calibri"/>
              <a:sym typeface="Calibri"/>
            </a:endParaRPr>
          </a:p>
        </p:txBody>
      </p:sp>
      <p:sp>
        <p:nvSpPr>
          <p:cNvPr id="694" name="Google Shape;694;gd2c5ee54da_0_1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62</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d2c5ee54d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d2c5ee54da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Here are some guidelines for spacing in your body text, so paragraphs of text.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Be generous with whitespace</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Always leave margins around body text</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Never pack it tightly against an edge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Use generous leading</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Make sure body text is not crowded</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CSS: line-height: 120% or more (20/24)</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Keep text paragraphs narrow</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About 60 - 75 characters / 12 - 15 words</a:t>
            </a:r>
            <a:endParaRPr/>
          </a:p>
          <a:p>
            <a:pPr marL="457200" marR="0" lvl="1"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Generally easier to read.</a:t>
            </a:r>
            <a:endParaRPr/>
          </a:p>
        </p:txBody>
      </p:sp>
      <p:sp>
        <p:nvSpPr>
          <p:cNvPr id="702" name="Google Shape;702;gd2c5ee54da_0_1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63</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d2c5ee54d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gd2c5ee54da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Google has an outstanding fonts library</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You can browse fonts and get the code to embed them into your webpage</a:t>
            </a:r>
            <a:endParaRPr sz="1200" b="0" i="0" u="none" strike="noStrike" cap="none">
              <a:solidFill>
                <a:schemeClr val="dk1"/>
              </a:solidFill>
              <a:latin typeface="Calibri"/>
              <a:ea typeface="Calibri"/>
              <a:cs typeface="Calibri"/>
              <a:sym typeface="Calibri"/>
            </a:endParaRPr>
          </a:p>
        </p:txBody>
      </p:sp>
      <p:sp>
        <p:nvSpPr>
          <p:cNvPr id="710" name="Google Shape;710;gd2c5ee54da_0_1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64</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d2c5ee54d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gd2c5ee54da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When you select a font through Google Fonts, you can browse fonts that pair well with the one you selected.</a:t>
            </a:r>
            <a:endParaRPr sz="1200" b="0" i="0" u="none" strike="noStrike" cap="none">
              <a:solidFill>
                <a:schemeClr val="dk1"/>
              </a:solidFill>
              <a:latin typeface="Calibri"/>
              <a:ea typeface="Calibri"/>
              <a:cs typeface="Calibri"/>
              <a:sym typeface="Calibri"/>
            </a:endParaRPr>
          </a:p>
        </p:txBody>
      </p:sp>
      <p:sp>
        <p:nvSpPr>
          <p:cNvPr id="719" name="Google Shape;719;gd2c5ee54da_0_1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65</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d2c5ee54da_0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d2c5ee54da_0_1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gd2c5ee54da_0_1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21a6c297a7_0_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21a6c297a7_0_9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4825cb523_2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74825cb523_2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74825cb523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74825cb523_2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1a6c297a7_0_6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121a6c297a7_0_6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lot of information. Where should you look first? No text is the most important based on color, size, bold,relationship to each other. Nothing stands out.</a:t>
            </a:r>
            <a:endParaRPr/>
          </a:p>
          <a:p>
            <a:pPr marL="0" lvl="0" indent="0" algn="l" rtl="0">
              <a:spcBef>
                <a:spcPts val="0"/>
              </a:spcBef>
              <a:spcAft>
                <a:spcPts val="0"/>
              </a:spcAft>
              <a:buNone/>
            </a:pPr>
            <a:endParaRPr/>
          </a:p>
          <a:p>
            <a:pPr marL="0" lvl="0" indent="0" algn="l" rtl="0">
              <a:spcBef>
                <a:spcPts val="0"/>
              </a:spcBef>
              <a:spcAft>
                <a:spcPts val="0"/>
              </a:spcAft>
              <a:buNone/>
            </a:pPr>
            <a:r>
              <a:rPr lang="en-US"/>
              <a:t>No chunking of information to simplify</a:t>
            </a:r>
            <a:endParaRPr/>
          </a:p>
          <a:p>
            <a:pPr marL="0" lvl="0" indent="0" algn="l" rtl="0">
              <a:spcBef>
                <a:spcPts val="0"/>
              </a:spcBef>
              <a:spcAft>
                <a:spcPts val="0"/>
              </a:spcAft>
              <a:buNone/>
            </a:pPr>
            <a:endParaRPr/>
          </a:p>
          <a:p>
            <a:pPr marL="0" lvl="0" indent="0" algn="l" rtl="0">
              <a:spcBef>
                <a:spcPts val="0"/>
              </a:spcBef>
              <a:spcAft>
                <a:spcPts val="0"/>
              </a:spcAft>
              <a:buNone/>
            </a:pPr>
            <a:r>
              <a:rPr lang="en-US"/>
              <a:t>Make sure you have white space</a:t>
            </a:r>
            <a:endParaRPr/>
          </a:p>
        </p:txBody>
      </p:sp>
      <p:sp>
        <p:nvSpPr>
          <p:cNvPr id="154" name="Google Shape;154;g121a6c297a7_0_6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4825cb523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g74825cb523_2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g74825cb523_2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74825cb523_2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74825cb523_2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What are the values of this website?</a:t>
            </a:r>
            <a:endParaRPr/>
          </a:p>
        </p:txBody>
      </p:sp>
      <p:sp>
        <p:nvSpPr>
          <p:cNvPr id="763" name="Google Shape;763;g74825cb523_2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21a6c297a7_0_9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21a6c297a7_0_9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0" name="Google Shape;770;g121a6c297a7_0_9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21a6c297a7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21a6c297a7_0_9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g121a6c297a7_0_9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74825cb523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g74825cb523_2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g74825cb523_2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74825cb523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74825cb523_2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4825cb523_2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4825cb523_2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74825cb523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74825cb523_2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4825cb523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74825cb523_2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74825cb523_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74825cb523_2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1a6c297a7_0_6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121a6c297a7_0_6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Hierarchy. What do you want the user to see first? My search pattern is:  and that’s intentional</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Scanning patterns start at the top left. Where does the user’s eye go next? Image Title next, then the bold title on the lower left, then the right titles. (banner blindness!)</a:t>
            </a:r>
            <a:endParaRPr/>
          </a:p>
          <a:p>
            <a:pPr marL="0" lvl="0" indent="0" algn="l" rtl="0">
              <a:spcBef>
                <a:spcPts val="0"/>
              </a:spcBef>
              <a:spcAft>
                <a:spcPts val="0"/>
              </a:spcAft>
              <a:buNone/>
            </a:pPr>
            <a:endParaRPr/>
          </a:p>
          <a:p>
            <a:pPr marL="0" lvl="0" indent="0" algn="l" rtl="0">
              <a:spcBef>
                <a:spcPts val="0"/>
              </a:spcBef>
              <a:spcAft>
                <a:spcPts val="0"/>
              </a:spcAft>
              <a:buNone/>
            </a:pPr>
            <a:r>
              <a:rPr lang="en-US"/>
              <a:t>Type is guiding your eye before you even read it. </a:t>
            </a:r>
            <a:endParaRPr/>
          </a:p>
          <a:p>
            <a:pPr marL="0" lvl="0" indent="0" algn="l" rtl="0">
              <a:spcBef>
                <a:spcPts val="0"/>
              </a:spcBef>
              <a:spcAft>
                <a:spcPts val="0"/>
              </a:spcAft>
              <a:buNone/>
            </a:pPr>
            <a:endParaRPr/>
          </a:p>
          <a:p>
            <a:pPr marL="0" lvl="0" indent="0" algn="l" rtl="0">
              <a:spcBef>
                <a:spcPts val="0"/>
              </a:spcBef>
              <a:spcAft>
                <a:spcPts val="0"/>
              </a:spcAft>
              <a:buNone/>
            </a:pPr>
            <a:r>
              <a:rPr lang="en-US"/>
              <a:t>Whitespace. Build hierarchy, relationships, and helps to not overwhelm.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2" name="Google Shape;162;g121a6c297a7_0_6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74825cb523_2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74825cb523_2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g74825cb523_2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1a6c297a7_0_6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121a6c297a7_0_6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can we build a hierarchy to structure information and guide people’s eyes?</a:t>
            </a:r>
            <a:endParaRPr/>
          </a:p>
          <a:p>
            <a:pPr marL="0" lvl="0" indent="0" algn="l" rtl="0">
              <a:spcBef>
                <a:spcPts val="0"/>
              </a:spcBef>
              <a:spcAft>
                <a:spcPts val="0"/>
              </a:spcAft>
              <a:buNone/>
            </a:pPr>
            <a:endParaRPr/>
          </a:p>
          <a:p>
            <a:pPr marL="0" lvl="0" indent="0" algn="l" rtl="0">
              <a:spcBef>
                <a:spcPts val="0"/>
              </a:spcBef>
              <a:spcAft>
                <a:spcPts val="0"/>
              </a:spcAft>
              <a:buNone/>
            </a:pPr>
            <a:r>
              <a:rPr lang="en-US"/>
              <a:t>Also, directing gaze, top left corner</a:t>
            </a:r>
            <a:endParaRPr/>
          </a:p>
          <a:p>
            <a:pPr marL="0" lvl="0" indent="0" algn="l" rtl="0">
              <a:spcBef>
                <a:spcPts val="0"/>
              </a:spcBef>
              <a:spcAft>
                <a:spcPts val="0"/>
              </a:spcAft>
              <a:buNone/>
            </a:pPr>
            <a:endParaRPr/>
          </a:p>
          <a:p>
            <a:pPr marL="0" lvl="0" indent="0" algn="l" rtl="0">
              <a:spcBef>
                <a:spcPts val="0"/>
              </a:spcBef>
              <a:spcAft>
                <a:spcPts val="0"/>
              </a:spcAft>
              <a:buNone/>
            </a:pPr>
            <a:r>
              <a:rPr lang="en-US"/>
              <a:t>All of these use white space</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Use of symmetry- asymmetry makes us uncomfortable, draws attention to things.</a:t>
            </a:r>
            <a:endParaRPr/>
          </a:p>
          <a:p>
            <a:pPr marL="0" lvl="0" indent="0" algn="l" rtl="0">
              <a:spcBef>
                <a:spcPts val="0"/>
              </a:spcBef>
              <a:spcAft>
                <a:spcPts val="0"/>
              </a:spcAft>
              <a:buNone/>
            </a:pPr>
            <a:endParaRPr/>
          </a:p>
        </p:txBody>
      </p:sp>
      <p:sp>
        <p:nvSpPr>
          <p:cNvPr id="169" name="Google Shape;169;g121a6c297a7_0_6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351C75"/>
              </a:buClr>
              <a:buSzPts val="4200"/>
              <a:buFont typeface="Oswald Medium"/>
              <a:buNone/>
              <a:defRPr sz="4200">
                <a:solidFill>
                  <a:srgbClr val="351C75"/>
                </a:solidFill>
                <a:latin typeface="Oswald Medium"/>
                <a:ea typeface="Oswald Medium"/>
                <a:cs typeface="Oswald Medium"/>
                <a:sym typeface="Oswal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ubik"/>
              <a:buNone/>
              <a:defRPr sz="2400">
                <a:latin typeface="Rubik"/>
                <a:ea typeface="Rubik"/>
                <a:cs typeface="Rubik"/>
                <a:sym typeface="Rubik"/>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Font typeface="Rubik"/>
              <a:buChar char="●"/>
              <a:defRPr>
                <a:latin typeface="Rubik"/>
                <a:ea typeface="Rubik"/>
                <a:cs typeface="Rubik"/>
                <a:sym typeface="Rubik"/>
              </a:defRPr>
            </a:lvl1pPr>
            <a:lvl2pPr marL="914400" lvl="1" indent="-317500" algn="ctr">
              <a:spcBef>
                <a:spcPts val="1600"/>
              </a:spcBef>
              <a:spcAft>
                <a:spcPts val="0"/>
              </a:spcAft>
              <a:buSzPts val="1400"/>
              <a:buFont typeface="Rubik"/>
              <a:buChar char="○"/>
              <a:defRPr>
                <a:latin typeface="Rubik"/>
                <a:ea typeface="Rubik"/>
                <a:cs typeface="Rubik"/>
                <a:sym typeface="Rubik"/>
              </a:defRPr>
            </a:lvl2pPr>
            <a:lvl3pPr marL="1371600" lvl="2" indent="-317500" algn="ctr">
              <a:spcBef>
                <a:spcPts val="1600"/>
              </a:spcBef>
              <a:spcAft>
                <a:spcPts val="0"/>
              </a:spcAft>
              <a:buSzPts val="1400"/>
              <a:buFont typeface="Rubik"/>
              <a:buChar char="■"/>
              <a:defRPr>
                <a:latin typeface="Rubik"/>
                <a:ea typeface="Rubik"/>
                <a:cs typeface="Rubik"/>
                <a:sym typeface="Rubik"/>
              </a:defRPr>
            </a:lvl3pPr>
            <a:lvl4pPr marL="1828800" lvl="3" indent="-317500" algn="ctr">
              <a:spcBef>
                <a:spcPts val="1600"/>
              </a:spcBef>
              <a:spcAft>
                <a:spcPts val="0"/>
              </a:spcAft>
              <a:buSzPts val="1400"/>
              <a:buFont typeface="Rubik"/>
              <a:buChar char="●"/>
              <a:defRPr>
                <a:latin typeface="Rubik"/>
                <a:ea typeface="Rubik"/>
                <a:cs typeface="Rubik"/>
                <a:sym typeface="Rubik"/>
              </a:defRPr>
            </a:lvl4pPr>
            <a:lvl5pPr marL="2286000" lvl="4" indent="-317500" algn="ctr">
              <a:spcBef>
                <a:spcPts val="1600"/>
              </a:spcBef>
              <a:spcAft>
                <a:spcPts val="0"/>
              </a:spcAft>
              <a:buSzPts val="1400"/>
              <a:buFont typeface="Rubik"/>
              <a:buChar char="○"/>
              <a:defRPr>
                <a:latin typeface="Rubik"/>
                <a:ea typeface="Rubik"/>
                <a:cs typeface="Rubik"/>
                <a:sym typeface="Rubik"/>
              </a:defRPr>
            </a:lvl5pPr>
            <a:lvl6pPr marL="2743200" lvl="5" indent="-317500" algn="ctr">
              <a:spcBef>
                <a:spcPts val="1600"/>
              </a:spcBef>
              <a:spcAft>
                <a:spcPts val="0"/>
              </a:spcAft>
              <a:buSzPts val="1400"/>
              <a:buFont typeface="Rubik"/>
              <a:buChar char="■"/>
              <a:defRPr>
                <a:latin typeface="Rubik"/>
                <a:ea typeface="Rubik"/>
                <a:cs typeface="Rubik"/>
                <a:sym typeface="Rubik"/>
              </a:defRPr>
            </a:lvl6pPr>
            <a:lvl7pPr marL="3200400" lvl="6" indent="-317500" algn="ctr">
              <a:spcBef>
                <a:spcPts val="1600"/>
              </a:spcBef>
              <a:spcAft>
                <a:spcPts val="0"/>
              </a:spcAft>
              <a:buSzPts val="1400"/>
              <a:buFont typeface="Rubik"/>
              <a:buChar char="●"/>
              <a:defRPr>
                <a:latin typeface="Rubik"/>
                <a:ea typeface="Rubik"/>
                <a:cs typeface="Rubik"/>
                <a:sym typeface="Rubik"/>
              </a:defRPr>
            </a:lvl7pPr>
            <a:lvl8pPr marL="3657600" lvl="7" indent="-317500" algn="ctr">
              <a:spcBef>
                <a:spcPts val="1600"/>
              </a:spcBef>
              <a:spcAft>
                <a:spcPts val="0"/>
              </a:spcAft>
              <a:buSzPts val="1400"/>
              <a:buFont typeface="Rubik"/>
              <a:buChar char="○"/>
              <a:defRPr>
                <a:latin typeface="Rubik"/>
                <a:ea typeface="Rubik"/>
                <a:cs typeface="Rubik"/>
                <a:sym typeface="Rubik"/>
              </a:defRPr>
            </a:lvl8pPr>
            <a:lvl9pPr marL="4114800" lvl="8" indent="-317500" algn="ctr">
              <a:spcBef>
                <a:spcPts val="1600"/>
              </a:spcBef>
              <a:spcAft>
                <a:spcPts val="1600"/>
              </a:spcAft>
              <a:buSzPts val="1400"/>
              <a:buFont typeface="Rubik"/>
              <a:buChar char="■"/>
              <a:defRPr>
                <a:latin typeface="Rubik"/>
                <a:ea typeface="Rubik"/>
                <a:cs typeface="Rubik"/>
                <a:sym typeface="Rubik"/>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457200" y="368972"/>
            <a:ext cx="8229600" cy="717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Clr>
                <a:schemeClr val="dk1"/>
              </a:buClr>
              <a:buSzPts val="4000"/>
              <a:buFont typeface="Oswald"/>
              <a:buNone/>
              <a:defRPr sz="4000" i="0" u="none" strike="noStrike" cap="none">
                <a:solidFill>
                  <a:schemeClr val="dk1"/>
                </a:solidFill>
                <a:latin typeface="Oswald"/>
                <a:ea typeface="Oswald"/>
                <a:cs typeface="Oswald"/>
                <a:sym typeface="Oswald"/>
              </a:defRPr>
            </a:lvl1pPr>
            <a:lvl2pPr lvl="1" rtl="0">
              <a:spcBef>
                <a:spcPts val="0"/>
              </a:spcBef>
              <a:spcAft>
                <a:spcPts val="0"/>
              </a:spcAft>
              <a:buSzPts val="2800"/>
              <a:buFont typeface="Oswald"/>
              <a:buNone/>
              <a:defRPr sz="1800">
                <a:latin typeface="Oswald"/>
                <a:ea typeface="Oswald"/>
                <a:cs typeface="Oswald"/>
                <a:sym typeface="Oswald"/>
              </a:defRPr>
            </a:lvl2pPr>
            <a:lvl3pPr lvl="2" rtl="0">
              <a:spcBef>
                <a:spcPts val="0"/>
              </a:spcBef>
              <a:spcAft>
                <a:spcPts val="0"/>
              </a:spcAft>
              <a:buSzPts val="2800"/>
              <a:buFont typeface="Oswald"/>
              <a:buNone/>
              <a:defRPr sz="1800">
                <a:latin typeface="Oswald"/>
                <a:ea typeface="Oswald"/>
                <a:cs typeface="Oswald"/>
                <a:sym typeface="Oswald"/>
              </a:defRPr>
            </a:lvl3pPr>
            <a:lvl4pPr lvl="3" rtl="0">
              <a:spcBef>
                <a:spcPts val="0"/>
              </a:spcBef>
              <a:spcAft>
                <a:spcPts val="0"/>
              </a:spcAft>
              <a:buSzPts val="2800"/>
              <a:buFont typeface="Oswald"/>
              <a:buNone/>
              <a:defRPr sz="1800">
                <a:latin typeface="Oswald"/>
                <a:ea typeface="Oswald"/>
                <a:cs typeface="Oswald"/>
                <a:sym typeface="Oswald"/>
              </a:defRPr>
            </a:lvl4pPr>
            <a:lvl5pPr lvl="4" rtl="0">
              <a:spcBef>
                <a:spcPts val="0"/>
              </a:spcBef>
              <a:spcAft>
                <a:spcPts val="0"/>
              </a:spcAft>
              <a:buSzPts val="2800"/>
              <a:buFont typeface="Oswald"/>
              <a:buNone/>
              <a:defRPr sz="1800">
                <a:latin typeface="Oswald"/>
                <a:ea typeface="Oswald"/>
                <a:cs typeface="Oswald"/>
                <a:sym typeface="Oswald"/>
              </a:defRPr>
            </a:lvl5pPr>
            <a:lvl6pPr lvl="5" rtl="0">
              <a:spcBef>
                <a:spcPts val="0"/>
              </a:spcBef>
              <a:spcAft>
                <a:spcPts val="0"/>
              </a:spcAft>
              <a:buSzPts val="2800"/>
              <a:buFont typeface="Oswald"/>
              <a:buNone/>
              <a:defRPr sz="1800">
                <a:latin typeface="Oswald"/>
                <a:ea typeface="Oswald"/>
                <a:cs typeface="Oswald"/>
                <a:sym typeface="Oswald"/>
              </a:defRPr>
            </a:lvl6pPr>
            <a:lvl7pPr lvl="6" rtl="0">
              <a:spcBef>
                <a:spcPts val="0"/>
              </a:spcBef>
              <a:spcAft>
                <a:spcPts val="0"/>
              </a:spcAft>
              <a:buSzPts val="2800"/>
              <a:buFont typeface="Oswald"/>
              <a:buNone/>
              <a:defRPr sz="1800">
                <a:latin typeface="Oswald"/>
                <a:ea typeface="Oswald"/>
                <a:cs typeface="Oswald"/>
                <a:sym typeface="Oswald"/>
              </a:defRPr>
            </a:lvl7pPr>
            <a:lvl8pPr lvl="7" rtl="0">
              <a:spcBef>
                <a:spcPts val="0"/>
              </a:spcBef>
              <a:spcAft>
                <a:spcPts val="0"/>
              </a:spcAft>
              <a:buSzPts val="2800"/>
              <a:buFont typeface="Oswald"/>
              <a:buNone/>
              <a:defRPr sz="1800">
                <a:latin typeface="Oswald"/>
                <a:ea typeface="Oswald"/>
                <a:cs typeface="Oswald"/>
                <a:sym typeface="Oswald"/>
              </a:defRPr>
            </a:lvl8pPr>
            <a:lvl9pPr lvl="8" rtl="0">
              <a:spcBef>
                <a:spcPts val="0"/>
              </a:spcBef>
              <a:spcAft>
                <a:spcPts val="0"/>
              </a:spcAft>
              <a:buSzPts val="2800"/>
              <a:buFont typeface="Oswald"/>
              <a:buNone/>
              <a:defRPr sz="1800">
                <a:latin typeface="Oswald"/>
                <a:ea typeface="Oswald"/>
                <a:cs typeface="Oswald"/>
                <a:sym typeface="Oswald"/>
              </a:defRPr>
            </a:lvl9pPr>
          </a:lstStyle>
          <a:p>
            <a:endParaRPr/>
          </a:p>
        </p:txBody>
      </p:sp>
      <p:sp>
        <p:nvSpPr>
          <p:cNvPr id="56" name="Google Shape;56;p13"/>
          <p:cNvSpPr txBox="1">
            <a:spLocks noGrp="1"/>
          </p:cNvSpPr>
          <p:nvPr>
            <p:ph type="body" idx="1"/>
          </p:nvPr>
        </p:nvSpPr>
        <p:spPr>
          <a:xfrm>
            <a:off x="457200" y="1208944"/>
            <a:ext cx="7944000" cy="2728200"/>
          </a:xfrm>
          <a:prstGeom prst="rect">
            <a:avLst/>
          </a:prstGeom>
          <a:noFill/>
          <a:ln>
            <a:noFill/>
          </a:ln>
        </p:spPr>
        <p:txBody>
          <a:bodyPr spcFirstLastPara="1" wrap="square" lIns="91425" tIns="91425" rIns="91425" bIns="91425" anchor="t" anchorCtr="0">
            <a:noAutofit/>
          </a:bodyPr>
          <a:lstStyle>
            <a:lvl1pPr marL="457200" lvl="0" indent="-317500" rtl="0">
              <a:spcBef>
                <a:spcPts val="700"/>
              </a:spcBef>
              <a:spcAft>
                <a:spcPts val="0"/>
              </a:spcAft>
              <a:buClr>
                <a:srgbClr val="666666"/>
              </a:buClr>
              <a:buSzPts val="1400"/>
              <a:buChar char="-"/>
              <a:defRPr sz="1400" b="0" i="0" u="none" strike="noStrike" cap="none">
                <a:solidFill>
                  <a:schemeClr val="dk1"/>
                </a:solidFill>
              </a:defRPr>
            </a:lvl1pPr>
            <a:lvl2pPr marL="914400" lvl="1" indent="-368300" rtl="0">
              <a:spcBef>
                <a:spcPts val="800"/>
              </a:spcBef>
              <a:spcAft>
                <a:spcPts val="0"/>
              </a:spcAft>
              <a:buClr>
                <a:schemeClr val="dk1"/>
              </a:buClr>
              <a:buSzPts val="2200"/>
              <a:buChar char="-"/>
              <a:defRPr sz="1400">
                <a:solidFill>
                  <a:schemeClr val="dk1"/>
                </a:solidFill>
              </a:defRPr>
            </a:lvl2pPr>
            <a:lvl3pPr marL="1371600" marR="0" lvl="2" indent="-355600" algn="l" rtl="0">
              <a:lnSpc>
                <a:spcPct val="115000"/>
              </a:lnSpc>
              <a:spcBef>
                <a:spcPts val="800"/>
              </a:spcBef>
              <a:spcAft>
                <a:spcPts val="0"/>
              </a:spcAft>
              <a:buClr>
                <a:schemeClr val="dk1"/>
              </a:buClr>
              <a:buSzPts val="2000"/>
              <a:buChar char="-"/>
              <a:defRPr sz="2000" i="0" u="none" strike="noStrike" cap="none">
                <a:solidFill>
                  <a:schemeClr val="dk1"/>
                </a:solidFill>
              </a:defRPr>
            </a:lvl3pPr>
            <a:lvl4pPr marL="1828800" marR="0" lvl="3" indent="-355600" algn="l" rtl="0">
              <a:lnSpc>
                <a:spcPct val="115000"/>
              </a:lnSpc>
              <a:spcBef>
                <a:spcPts val="1000"/>
              </a:spcBef>
              <a:spcAft>
                <a:spcPts val="0"/>
              </a:spcAft>
              <a:buClr>
                <a:schemeClr val="dk1"/>
              </a:buClr>
              <a:buSzPts val="2000"/>
              <a:buChar char="-"/>
              <a:defRPr sz="2000" i="0" u="none" strike="noStrike" cap="none">
                <a:solidFill>
                  <a:schemeClr val="dk1"/>
                </a:solidFill>
              </a:defRPr>
            </a:lvl4pPr>
            <a:lvl5pPr marL="2286000" marR="0" lvl="4"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1000"/>
              </a:spcBef>
              <a:spcAft>
                <a:spcPts val="10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51C75"/>
              </a:buClr>
              <a:buSzPts val="4200"/>
              <a:buFont typeface="Oswald Medium"/>
              <a:buNone/>
              <a:defRPr sz="4200">
                <a:solidFill>
                  <a:srgbClr val="351C75"/>
                </a:solidFill>
                <a:latin typeface="Oswald Medium"/>
                <a:ea typeface="Oswald Medium"/>
                <a:cs typeface="Oswald Medium"/>
                <a:sym typeface="Oswald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4" name="Google Shape;64;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Rubik"/>
              <a:buNone/>
              <a:defRPr sz="2400">
                <a:latin typeface="Rubik"/>
                <a:ea typeface="Rubik"/>
                <a:cs typeface="Rubik"/>
                <a:sym typeface="Rubi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Font typeface="Oswald"/>
              <a:buNone/>
              <a:defRPr sz="3400">
                <a:latin typeface="Oswald"/>
                <a:ea typeface="Oswald"/>
                <a:cs typeface="Oswald"/>
                <a:sym typeface="Oswald"/>
              </a:defRPr>
            </a:lvl1pPr>
            <a:lvl2pPr lvl="1" algn="ctr" rtl="0">
              <a:spcBef>
                <a:spcPts val="0"/>
              </a:spcBef>
              <a:spcAft>
                <a:spcPts val="0"/>
              </a:spcAft>
              <a:buSzPts val="3400"/>
              <a:buFont typeface="Open Sans"/>
              <a:buNone/>
              <a:defRPr sz="3400">
                <a:latin typeface="Open Sans"/>
                <a:ea typeface="Open Sans"/>
                <a:cs typeface="Open Sans"/>
                <a:sym typeface="Open Sans"/>
              </a:defRPr>
            </a:lvl2pPr>
            <a:lvl3pPr lvl="2" algn="ctr" rtl="0">
              <a:spcBef>
                <a:spcPts val="0"/>
              </a:spcBef>
              <a:spcAft>
                <a:spcPts val="0"/>
              </a:spcAft>
              <a:buSzPts val="3400"/>
              <a:buFont typeface="Open Sans"/>
              <a:buNone/>
              <a:defRPr sz="3400">
                <a:latin typeface="Open Sans"/>
                <a:ea typeface="Open Sans"/>
                <a:cs typeface="Open Sans"/>
                <a:sym typeface="Open Sans"/>
              </a:defRPr>
            </a:lvl3pPr>
            <a:lvl4pPr lvl="3" algn="ctr" rtl="0">
              <a:spcBef>
                <a:spcPts val="0"/>
              </a:spcBef>
              <a:spcAft>
                <a:spcPts val="0"/>
              </a:spcAft>
              <a:buSzPts val="3400"/>
              <a:buFont typeface="Open Sans"/>
              <a:buNone/>
              <a:defRPr sz="3400">
                <a:latin typeface="Open Sans"/>
                <a:ea typeface="Open Sans"/>
                <a:cs typeface="Open Sans"/>
                <a:sym typeface="Open Sans"/>
              </a:defRPr>
            </a:lvl4pPr>
            <a:lvl5pPr lvl="4" algn="ctr" rtl="0">
              <a:spcBef>
                <a:spcPts val="0"/>
              </a:spcBef>
              <a:spcAft>
                <a:spcPts val="0"/>
              </a:spcAft>
              <a:buSzPts val="3400"/>
              <a:buFont typeface="Open Sans"/>
              <a:buNone/>
              <a:defRPr sz="3400">
                <a:latin typeface="Open Sans"/>
                <a:ea typeface="Open Sans"/>
                <a:cs typeface="Open Sans"/>
                <a:sym typeface="Open Sans"/>
              </a:defRPr>
            </a:lvl5pPr>
            <a:lvl6pPr lvl="5" algn="ctr" rtl="0">
              <a:spcBef>
                <a:spcPts val="0"/>
              </a:spcBef>
              <a:spcAft>
                <a:spcPts val="0"/>
              </a:spcAft>
              <a:buSzPts val="3400"/>
              <a:buFont typeface="Open Sans"/>
              <a:buNone/>
              <a:defRPr sz="3400">
                <a:latin typeface="Open Sans"/>
                <a:ea typeface="Open Sans"/>
                <a:cs typeface="Open Sans"/>
                <a:sym typeface="Open Sans"/>
              </a:defRPr>
            </a:lvl6pPr>
            <a:lvl7pPr lvl="6" algn="ctr" rtl="0">
              <a:spcBef>
                <a:spcPts val="0"/>
              </a:spcBef>
              <a:spcAft>
                <a:spcPts val="0"/>
              </a:spcAft>
              <a:buSzPts val="3400"/>
              <a:buFont typeface="Open Sans"/>
              <a:buNone/>
              <a:defRPr sz="3400">
                <a:latin typeface="Open Sans"/>
                <a:ea typeface="Open Sans"/>
                <a:cs typeface="Open Sans"/>
                <a:sym typeface="Open Sans"/>
              </a:defRPr>
            </a:lvl7pPr>
            <a:lvl8pPr lvl="7" algn="ctr" rtl="0">
              <a:spcBef>
                <a:spcPts val="0"/>
              </a:spcBef>
              <a:spcAft>
                <a:spcPts val="0"/>
              </a:spcAft>
              <a:buSzPts val="3400"/>
              <a:buFont typeface="Open Sans"/>
              <a:buNone/>
              <a:defRPr sz="3400">
                <a:latin typeface="Open Sans"/>
                <a:ea typeface="Open Sans"/>
                <a:cs typeface="Open Sans"/>
                <a:sym typeface="Open Sans"/>
              </a:defRPr>
            </a:lvl8pPr>
            <a:lvl9pPr lvl="8" algn="ctr" rtl="0">
              <a:spcBef>
                <a:spcPts val="0"/>
              </a:spcBef>
              <a:spcAft>
                <a:spcPts val="0"/>
              </a:spcAft>
              <a:buSzPts val="3400"/>
              <a:buFont typeface="Open Sans"/>
              <a:buNone/>
              <a:defRPr sz="3400">
                <a:latin typeface="Open Sans"/>
                <a:ea typeface="Open Sans"/>
                <a:cs typeface="Open Sans"/>
                <a:sym typeface="Open Sans"/>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orthwestern - Slides"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Oswald"/>
              <a:buNone/>
              <a:defRPr>
                <a:latin typeface="Oswald"/>
                <a:ea typeface="Oswald"/>
                <a:cs typeface="Oswald"/>
                <a:sym typeface="Oswa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Rubik"/>
              <a:buChar char="●"/>
              <a:defRPr>
                <a:latin typeface="Rubik"/>
                <a:ea typeface="Rubik"/>
                <a:cs typeface="Rubik"/>
                <a:sym typeface="Rubik"/>
              </a:defRPr>
            </a:lvl1pPr>
            <a:lvl2pPr marL="914400" lvl="1" indent="-317500" rtl="0">
              <a:spcBef>
                <a:spcPts val="1600"/>
              </a:spcBef>
              <a:spcAft>
                <a:spcPts val="0"/>
              </a:spcAft>
              <a:buSzPts val="1400"/>
              <a:buFont typeface="Rubik"/>
              <a:buChar char="○"/>
              <a:defRPr>
                <a:latin typeface="Rubik"/>
                <a:ea typeface="Rubik"/>
                <a:cs typeface="Rubik"/>
                <a:sym typeface="Rubik"/>
              </a:defRPr>
            </a:lvl2pPr>
            <a:lvl3pPr marL="1371600" lvl="2" indent="-317500" rtl="0">
              <a:spcBef>
                <a:spcPts val="1600"/>
              </a:spcBef>
              <a:spcAft>
                <a:spcPts val="0"/>
              </a:spcAft>
              <a:buSzPts val="1400"/>
              <a:buFont typeface="Rubik"/>
              <a:buChar char="■"/>
              <a:defRPr>
                <a:latin typeface="Rubik"/>
                <a:ea typeface="Rubik"/>
                <a:cs typeface="Rubik"/>
                <a:sym typeface="Rubik"/>
              </a:defRPr>
            </a:lvl3pPr>
            <a:lvl4pPr marL="1828800" lvl="3" indent="-317500" rtl="0">
              <a:spcBef>
                <a:spcPts val="1600"/>
              </a:spcBef>
              <a:spcAft>
                <a:spcPts val="0"/>
              </a:spcAft>
              <a:buSzPts val="1400"/>
              <a:buFont typeface="Rubik"/>
              <a:buChar char="●"/>
              <a:defRPr>
                <a:latin typeface="Rubik"/>
                <a:ea typeface="Rubik"/>
                <a:cs typeface="Rubik"/>
                <a:sym typeface="Rubik"/>
              </a:defRPr>
            </a:lvl4pPr>
            <a:lvl5pPr marL="2286000" lvl="4" indent="-317500" rtl="0">
              <a:spcBef>
                <a:spcPts val="1600"/>
              </a:spcBef>
              <a:spcAft>
                <a:spcPts val="0"/>
              </a:spcAft>
              <a:buSzPts val="1400"/>
              <a:buFont typeface="Rubik"/>
              <a:buChar char="○"/>
              <a:defRPr>
                <a:latin typeface="Rubik"/>
                <a:ea typeface="Rubik"/>
                <a:cs typeface="Rubik"/>
                <a:sym typeface="Rubik"/>
              </a:defRPr>
            </a:lvl5pPr>
            <a:lvl6pPr marL="2743200" lvl="5" indent="-317500" rtl="0">
              <a:spcBef>
                <a:spcPts val="1600"/>
              </a:spcBef>
              <a:spcAft>
                <a:spcPts val="0"/>
              </a:spcAft>
              <a:buSzPts val="1400"/>
              <a:buFont typeface="Rubik"/>
              <a:buChar char="■"/>
              <a:defRPr>
                <a:latin typeface="Rubik"/>
                <a:ea typeface="Rubik"/>
                <a:cs typeface="Rubik"/>
                <a:sym typeface="Rubik"/>
              </a:defRPr>
            </a:lvl6pPr>
            <a:lvl7pPr marL="3200400" lvl="6" indent="-317500" rtl="0">
              <a:spcBef>
                <a:spcPts val="1600"/>
              </a:spcBef>
              <a:spcAft>
                <a:spcPts val="0"/>
              </a:spcAft>
              <a:buSzPts val="1400"/>
              <a:buFont typeface="Rubik"/>
              <a:buChar char="●"/>
              <a:defRPr>
                <a:latin typeface="Rubik"/>
                <a:ea typeface="Rubik"/>
                <a:cs typeface="Rubik"/>
                <a:sym typeface="Rubik"/>
              </a:defRPr>
            </a:lvl7pPr>
            <a:lvl8pPr marL="3657600" lvl="7" indent="-317500" rtl="0">
              <a:spcBef>
                <a:spcPts val="1600"/>
              </a:spcBef>
              <a:spcAft>
                <a:spcPts val="0"/>
              </a:spcAft>
              <a:buSzPts val="1400"/>
              <a:buFont typeface="Rubik"/>
              <a:buChar char="○"/>
              <a:defRPr>
                <a:latin typeface="Rubik"/>
                <a:ea typeface="Rubik"/>
                <a:cs typeface="Rubik"/>
                <a:sym typeface="Rubik"/>
              </a:defRPr>
            </a:lvl8pPr>
            <a:lvl9pPr marL="4114800" lvl="8" indent="-317500" rtl="0">
              <a:spcBef>
                <a:spcPts val="1600"/>
              </a:spcBef>
              <a:spcAft>
                <a:spcPts val="1600"/>
              </a:spcAft>
              <a:buSzPts val="1400"/>
              <a:buFont typeface="Rubik"/>
              <a:buChar char="■"/>
              <a:defRPr>
                <a:latin typeface="Rubik"/>
                <a:ea typeface="Rubik"/>
                <a:cs typeface="Rubik"/>
                <a:sym typeface="Rubik"/>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orthwestern Template"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Oswald"/>
              <a:buNone/>
              <a:defRPr>
                <a:latin typeface="Oswald"/>
                <a:ea typeface="Oswald"/>
                <a:cs typeface="Oswald"/>
                <a:sym typeface="Oswa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ubik"/>
              <a:buChar char="●"/>
              <a:defRPr sz="1400">
                <a:latin typeface="Rubik"/>
                <a:ea typeface="Rubik"/>
                <a:cs typeface="Rubik"/>
                <a:sym typeface="Rubik"/>
              </a:defRPr>
            </a:lvl1pPr>
            <a:lvl2pPr marL="914400" lvl="1" indent="-304800" rtl="0">
              <a:spcBef>
                <a:spcPts val="1600"/>
              </a:spcBef>
              <a:spcAft>
                <a:spcPts val="0"/>
              </a:spcAft>
              <a:buSzPts val="1200"/>
              <a:buFont typeface="Rubik"/>
              <a:buChar char="○"/>
              <a:defRPr sz="1200">
                <a:latin typeface="Rubik"/>
                <a:ea typeface="Rubik"/>
                <a:cs typeface="Rubik"/>
                <a:sym typeface="Rubik"/>
              </a:defRPr>
            </a:lvl2pPr>
            <a:lvl3pPr marL="1371600" lvl="2" indent="-304800" rtl="0">
              <a:spcBef>
                <a:spcPts val="1600"/>
              </a:spcBef>
              <a:spcAft>
                <a:spcPts val="0"/>
              </a:spcAft>
              <a:buSzPts val="1200"/>
              <a:buFont typeface="Rubik"/>
              <a:buChar char="■"/>
              <a:defRPr sz="1200">
                <a:latin typeface="Rubik"/>
                <a:ea typeface="Rubik"/>
                <a:cs typeface="Rubik"/>
                <a:sym typeface="Rubik"/>
              </a:defRPr>
            </a:lvl3pPr>
            <a:lvl4pPr marL="1828800" lvl="3" indent="-304800" rtl="0">
              <a:spcBef>
                <a:spcPts val="1600"/>
              </a:spcBef>
              <a:spcAft>
                <a:spcPts val="0"/>
              </a:spcAft>
              <a:buSzPts val="1200"/>
              <a:buFont typeface="Rubik"/>
              <a:buChar char="●"/>
              <a:defRPr sz="1200">
                <a:latin typeface="Rubik"/>
                <a:ea typeface="Rubik"/>
                <a:cs typeface="Rubik"/>
                <a:sym typeface="Rubik"/>
              </a:defRPr>
            </a:lvl4pPr>
            <a:lvl5pPr marL="2286000" lvl="4" indent="-304800" rtl="0">
              <a:spcBef>
                <a:spcPts val="1600"/>
              </a:spcBef>
              <a:spcAft>
                <a:spcPts val="0"/>
              </a:spcAft>
              <a:buSzPts val="1200"/>
              <a:buFont typeface="Rubik"/>
              <a:buChar char="○"/>
              <a:defRPr sz="1200">
                <a:latin typeface="Rubik"/>
                <a:ea typeface="Rubik"/>
                <a:cs typeface="Rubik"/>
                <a:sym typeface="Rubik"/>
              </a:defRPr>
            </a:lvl5pPr>
            <a:lvl6pPr marL="2743200" lvl="5" indent="-304800" rtl="0">
              <a:spcBef>
                <a:spcPts val="1600"/>
              </a:spcBef>
              <a:spcAft>
                <a:spcPts val="0"/>
              </a:spcAft>
              <a:buSzPts val="1200"/>
              <a:buFont typeface="Rubik"/>
              <a:buChar char="■"/>
              <a:defRPr sz="1200">
                <a:latin typeface="Rubik"/>
                <a:ea typeface="Rubik"/>
                <a:cs typeface="Rubik"/>
                <a:sym typeface="Rubik"/>
              </a:defRPr>
            </a:lvl6pPr>
            <a:lvl7pPr marL="3200400" lvl="6" indent="-304800" rtl="0">
              <a:spcBef>
                <a:spcPts val="1600"/>
              </a:spcBef>
              <a:spcAft>
                <a:spcPts val="0"/>
              </a:spcAft>
              <a:buSzPts val="1200"/>
              <a:buFont typeface="Rubik"/>
              <a:buChar char="●"/>
              <a:defRPr sz="1200">
                <a:latin typeface="Rubik"/>
                <a:ea typeface="Rubik"/>
                <a:cs typeface="Rubik"/>
                <a:sym typeface="Rubik"/>
              </a:defRPr>
            </a:lvl7pPr>
            <a:lvl8pPr marL="3657600" lvl="7" indent="-304800" rtl="0">
              <a:spcBef>
                <a:spcPts val="1600"/>
              </a:spcBef>
              <a:spcAft>
                <a:spcPts val="0"/>
              </a:spcAft>
              <a:buSzPts val="1200"/>
              <a:buFont typeface="Rubik"/>
              <a:buChar char="○"/>
              <a:defRPr sz="1200">
                <a:latin typeface="Rubik"/>
                <a:ea typeface="Rubik"/>
                <a:cs typeface="Rubik"/>
                <a:sym typeface="Rubik"/>
              </a:defRPr>
            </a:lvl8pPr>
            <a:lvl9pPr marL="4114800" lvl="8" indent="-304800" rtl="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76" name="Google Shape;76;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ubik"/>
              <a:buChar char="●"/>
              <a:defRPr sz="1400">
                <a:latin typeface="Rubik"/>
                <a:ea typeface="Rubik"/>
                <a:cs typeface="Rubik"/>
                <a:sym typeface="Rubik"/>
              </a:defRPr>
            </a:lvl1pPr>
            <a:lvl2pPr marL="914400" lvl="1" indent="-304800" rtl="0">
              <a:spcBef>
                <a:spcPts val="1600"/>
              </a:spcBef>
              <a:spcAft>
                <a:spcPts val="0"/>
              </a:spcAft>
              <a:buSzPts val="1200"/>
              <a:buFont typeface="Rubik"/>
              <a:buChar char="○"/>
              <a:defRPr sz="1200">
                <a:latin typeface="Rubik"/>
                <a:ea typeface="Rubik"/>
                <a:cs typeface="Rubik"/>
                <a:sym typeface="Rubik"/>
              </a:defRPr>
            </a:lvl2pPr>
            <a:lvl3pPr marL="1371600" lvl="2" indent="-304800" rtl="0">
              <a:spcBef>
                <a:spcPts val="1600"/>
              </a:spcBef>
              <a:spcAft>
                <a:spcPts val="0"/>
              </a:spcAft>
              <a:buSzPts val="1200"/>
              <a:buFont typeface="Rubik"/>
              <a:buChar char="■"/>
              <a:defRPr sz="1200">
                <a:latin typeface="Rubik"/>
                <a:ea typeface="Rubik"/>
                <a:cs typeface="Rubik"/>
                <a:sym typeface="Rubik"/>
              </a:defRPr>
            </a:lvl3pPr>
            <a:lvl4pPr marL="1828800" lvl="3" indent="-304800" rtl="0">
              <a:spcBef>
                <a:spcPts val="1600"/>
              </a:spcBef>
              <a:spcAft>
                <a:spcPts val="0"/>
              </a:spcAft>
              <a:buSzPts val="1200"/>
              <a:buFont typeface="Rubik"/>
              <a:buChar char="●"/>
              <a:defRPr sz="1200">
                <a:latin typeface="Rubik"/>
                <a:ea typeface="Rubik"/>
                <a:cs typeface="Rubik"/>
                <a:sym typeface="Rubik"/>
              </a:defRPr>
            </a:lvl4pPr>
            <a:lvl5pPr marL="2286000" lvl="4" indent="-304800" rtl="0">
              <a:spcBef>
                <a:spcPts val="1600"/>
              </a:spcBef>
              <a:spcAft>
                <a:spcPts val="0"/>
              </a:spcAft>
              <a:buSzPts val="1200"/>
              <a:buFont typeface="Rubik"/>
              <a:buChar char="○"/>
              <a:defRPr sz="1200">
                <a:latin typeface="Rubik"/>
                <a:ea typeface="Rubik"/>
                <a:cs typeface="Rubik"/>
                <a:sym typeface="Rubik"/>
              </a:defRPr>
            </a:lvl5pPr>
            <a:lvl6pPr marL="2743200" lvl="5" indent="-304800" rtl="0">
              <a:spcBef>
                <a:spcPts val="1600"/>
              </a:spcBef>
              <a:spcAft>
                <a:spcPts val="0"/>
              </a:spcAft>
              <a:buSzPts val="1200"/>
              <a:buFont typeface="Rubik"/>
              <a:buChar char="■"/>
              <a:defRPr sz="1200">
                <a:latin typeface="Rubik"/>
                <a:ea typeface="Rubik"/>
                <a:cs typeface="Rubik"/>
                <a:sym typeface="Rubik"/>
              </a:defRPr>
            </a:lvl6pPr>
            <a:lvl7pPr marL="3200400" lvl="6" indent="-304800" rtl="0">
              <a:spcBef>
                <a:spcPts val="1600"/>
              </a:spcBef>
              <a:spcAft>
                <a:spcPts val="0"/>
              </a:spcAft>
              <a:buSzPts val="1200"/>
              <a:buFont typeface="Rubik"/>
              <a:buChar char="●"/>
              <a:defRPr sz="1200">
                <a:latin typeface="Rubik"/>
                <a:ea typeface="Rubik"/>
                <a:cs typeface="Rubik"/>
                <a:sym typeface="Rubik"/>
              </a:defRPr>
            </a:lvl7pPr>
            <a:lvl8pPr marL="3657600" lvl="7" indent="-304800" rtl="0">
              <a:spcBef>
                <a:spcPts val="1600"/>
              </a:spcBef>
              <a:spcAft>
                <a:spcPts val="0"/>
              </a:spcAft>
              <a:buSzPts val="1200"/>
              <a:buFont typeface="Rubik"/>
              <a:buChar char="○"/>
              <a:defRPr sz="1200">
                <a:latin typeface="Rubik"/>
                <a:ea typeface="Rubik"/>
                <a:cs typeface="Rubik"/>
                <a:sym typeface="Rubik"/>
              </a:defRPr>
            </a:lvl8pPr>
            <a:lvl9pPr marL="4114800" lvl="8" indent="-304800" rtl="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Oswald"/>
              <a:buNone/>
              <a:defRPr>
                <a:latin typeface="Oswald"/>
                <a:ea typeface="Oswald"/>
                <a:cs typeface="Oswald"/>
                <a:sym typeface="Oswa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Rubik"/>
              <a:buChar char="●"/>
              <a:defRPr sz="1200">
                <a:latin typeface="Rubik"/>
                <a:ea typeface="Rubik"/>
                <a:cs typeface="Rubik"/>
                <a:sym typeface="Rubik"/>
              </a:defRPr>
            </a:lvl1pPr>
            <a:lvl2pPr marL="914400" lvl="1" indent="-304800" rtl="0">
              <a:spcBef>
                <a:spcPts val="1600"/>
              </a:spcBef>
              <a:spcAft>
                <a:spcPts val="0"/>
              </a:spcAft>
              <a:buSzPts val="1200"/>
              <a:buFont typeface="Rubik"/>
              <a:buChar char="○"/>
              <a:defRPr sz="1200">
                <a:latin typeface="Rubik"/>
                <a:ea typeface="Rubik"/>
                <a:cs typeface="Rubik"/>
                <a:sym typeface="Rubik"/>
              </a:defRPr>
            </a:lvl2pPr>
            <a:lvl3pPr marL="1371600" lvl="2" indent="-304800" rtl="0">
              <a:spcBef>
                <a:spcPts val="1600"/>
              </a:spcBef>
              <a:spcAft>
                <a:spcPts val="0"/>
              </a:spcAft>
              <a:buSzPts val="1200"/>
              <a:buFont typeface="Rubik"/>
              <a:buChar char="■"/>
              <a:defRPr sz="1200">
                <a:latin typeface="Rubik"/>
                <a:ea typeface="Rubik"/>
                <a:cs typeface="Rubik"/>
                <a:sym typeface="Rubik"/>
              </a:defRPr>
            </a:lvl3pPr>
            <a:lvl4pPr marL="1828800" lvl="3" indent="-304800" rtl="0">
              <a:spcBef>
                <a:spcPts val="1600"/>
              </a:spcBef>
              <a:spcAft>
                <a:spcPts val="0"/>
              </a:spcAft>
              <a:buSzPts val="1200"/>
              <a:buFont typeface="Rubik"/>
              <a:buChar char="●"/>
              <a:defRPr sz="1200">
                <a:latin typeface="Rubik"/>
                <a:ea typeface="Rubik"/>
                <a:cs typeface="Rubik"/>
                <a:sym typeface="Rubik"/>
              </a:defRPr>
            </a:lvl4pPr>
            <a:lvl5pPr marL="2286000" lvl="4" indent="-304800" rtl="0">
              <a:spcBef>
                <a:spcPts val="1600"/>
              </a:spcBef>
              <a:spcAft>
                <a:spcPts val="0"/>
              </a:spcAft>
              <a:buSzPts val="1200"/>
              <a:buFont typeface="Rubik"/>
              <a:buChar char="○"/>
              <a:defRPr sz="1200">
                <a:latin typeface="Rubik"/>
                <a:ea typeface="Rubik"/>
                <a:cs typeface="Rubik"/>
                <a:sym typeface="Rubik"/>
              </a:defRPr>
            </a:lvl5pPr>
            <a:lvl6pPr marL="2743200" lvl="5" indent="-304800" rtl="0">
              <a:spcBef>
                <a:spcPts val="1600"/>
              </a:spcBef>
              <a:spcAft>
                <a:spcPts val="0"/>
              </a:spcAft>
              <a:buSzPts val="1200"/>
              <a:buFont typeface="Rubik"/>
              <a:buChar char="■"/>
              <a:defRPr sz="1200">
                <a:latin typeface="Rubik"/>
                <a:ea typeface="Rubik"/>
                <a:cs typeface="Rubik"/>
                <a:sym typeface="Rubik"/>
              </a:defRPr>
            </a:lvl6pPr>
            <a:lvl7pPr marL="3200400" lvl="6" indent="-304800" rtl="0">
              <a:spcBef>
                <a:spcPts val="1600"/>
              </a:spcBef>
              <a:spcAft>
                <a:spcPts val="0"/>
              </a:spcAft>
              <a:buSzPts val="1200"/>
              <a:buFont typeface="Rubik"/>
              <a:buChar char="●"/>
              <a:defRPr sz="1200">
                <a:latin typeface="Rubik"/>
                <a:ea typeface="Rubik"/>
                <a:cs typeface="Rubik"/>
                <a:sym typeface="Rubik"/>
              </a:defRPr>
            </a:lvl7pPr>
            <a:lvl8pPr marL="3657600" lvl="7" indent="-304800" rtl="0">
              <a:spcBef>
                <a:spcPts val="1600"/>
              </a:spcBef>
              <a:spcAft>
                <a:spcPts val="0"/>
              </a:spcAft>
              <a:buSzPts val="1200"/>
              <a:buFont typeface="Rubik"/>
              <a:buChar char="○"/>
              <a:defRPr sz="1200">
                <a:latin typeface="Rubik"/>
                <a:ea typeface="Rubik"/>
                <a:cs typeface="Rubik"/>
                <a:sym typeface="Rubik"/>
              </a:defRPr>
            </a:lvl8pPr>
            <a:lvl9pPr marL="4114800" lvl="8" indent="-304800" rtl="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84" name="Google Shape;8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Oswald"/>
              <a:buNone/>
              <a:defRPr sz="4800">
                <a:latin typeface="Oswald"/>
                <a:ea typeface="Oswald"/>
                <a:cs typeface="Oswald"/>
                <a:sym typeface="Oswa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400"/>
              <a:buFont typeface="Oswald"/>
              <a:buNone/>
              <a:defRPr sz="3400">
                <a:latin typeface="Oswald"/>
                <a:ea typeface="Oswald"/>
                <a:cs typeface="Oswald"/>
                <a:sym typeface="Oswald"/>
              </a:defRPr>
            </a:lvl1pPr>
            <a:lvl2pPr lvl="1" algn="ctr">
              <a:spcBef>
                <a:spcPts val="0"/>
              </a:spcBef>
              <a:spcAft>
                <a:spcPts val="0"/>
              </a:spcAft>
              <a:buSzPts val="3400"/>
              <a:buFont typeface="Open Sans"/>
              <a:buNone/>
              <a:defRPr sz="3400">
                <a:latin typeface="Open Sans"/>
                <a:ea typeface="Open Sans"/>
                <a:cs typeface="Open Sans"/>
                <a:sym typeface="Open Sans"/>
              </a:defRPr>
            </a:lvl2pPr>
            <a:lvl3pPr lvl="2" algn="ctr">
              <a:spcBef>
                <a:spcPts val="0"/>
              </a:spcBef>
              <a:spcAft>
                <a:spcPts val="0"/>
              </a:spcAft>
              <a:buSzPts val="3400"/>
              <a:buFont typeface="Open Sans"/>
              <a:buNone/>
              <a:defRPr sz="3400">
                <a:latin typeface="Open Sans"/>
                <a:ea typeface="Open Sans"/>
                <a:cs typeface="Open Sans"/>
                <a:sym typeface="Open Sans"/>
              </a:defRPr>
            </a:lvl3pPr>
            <a:lvl4pPr lvl="3" algn="ctr">
              <a:spcBef>
                <a:spcPts val="0"/>
              </a:spcBef>
              <a:spcAft>
                <a:spcPts val="0"/>
              </a:spcAft>
              <a:buSzPts val="3400"/>
              <a:buFont typeface="Open Sans"/>
              <a:buNone/>
              <a:defRPr sz="3400">
                <a:latin typeface="Open Sans"/>
                <a:ea typeface="Open Sans"/>
                <a:cs typeface="Open Sans"/>
                <a:sym typeface="Open Sans"/>
              </a:defRPr>
            </a:lvl4pPr>
            <a:lvl5pPr lvl="4" algn="ctr">
              <a:spcBef>
                <a:spcPts val="0"/>
              </a:spcBef>
              <a:spcAft>
                <a:spcPts val="0"/>
              </a:spcAft>
              <a:buSzPts val="3400"/>
              <a:buFont typeface="Open Sans"/>
              <a:buNone/>
              <a:defRPr sz="3400">
                <a:latin typeface="Open Sans"/>
                <a:ea typeface="Open Sans"/>
                <a:cs typeface="Open Sans"/>
                <a:sym typeface="Open Sans"/>
              </a:defRPr>
            </a:lvl5pPr>
            <a:lvl6pPr lvl="5" algn="ctr">
              <a:spcBef>
                <a:spcPts val="0"/>
              </a:spcBef>
              <a:spcAft>
                <a:spcPts val="0"/>
              </a:spcAft>
              <a:buSzPts val="3400"/>
              <a:buFont typeface="Open Sans"/>
              <a:buNone/>
              <a:defRPr sz="3400">
                <a:latin typeface="Open Sans"/>
                <a:ea typeface="Open Sans"/>
                <a:cs typeface="Open Sans"/>
                <a:sym typeface="Open Sans"/>
              </a:defRPr>
            </a:lvl6pPr>
            <a:lvl7pPr lvl="6" algn="ctr">
              <a:spcBef>
                <a:spcPts val="0"/>
              </a:spcBef>
              <a:spcAft>
                <a:spcPts val="0"/>
              </a:spcAft>
              <a:buSzPts val="3400"/>
              <a:buFont typeface="Open Sans"/>
              <a:buNone/>
              <a:defRPr sz="3400">
                <a:latin typeface="Open Sans"/>
                <a:ea typeface="Open Sans"/>
                <a:cs typeface="Open Sans"/>
                <a:sym typeface="Open Sans"/>
              </a:defRPr>
            </a:lvl7pPr>
            <a:lvl8pPr lvl="7" algn="ctr">
              <a:spcBef>
                <a:spcPts val="0"/>
              </a:spcBef>
              <a:spcAft>
                <a:spcPts val="0"/>
              </a:spcAft>
              <a:buSzPts val="3400"/>
              <a:buFont typeface="Open Sans"/>
              <a:buNone/>
              <a:defRPr sz="3400">
                <a:latin typeface="Open Sans"/>
                <a:ea typeface="Open Sans"/>
                <a:cs typeface="Open Sans"/>
                <a:sym typeface="Open Sans"/>
              </a:defRPr>
            </a:lvl8pPr>
            <a:lvl9pPr lvl="8" algn="ctr">
              <a:spcBef>
                <a:spcPts val="0"/>
              </a:spcBef>
              <a:spcAft>
                <a:spcPts val="0"/>
              </a:spcAft>
              <a:buSzPts val="3400"/>
              <a:buFont typeface="Open Sans"/>
              <a:buNone/>
              <a:defRPr sz="3400">
                <a:latin typeface="Open Sans"/>
                <a:ea typeface="Open Sans"/>
                <a:cs typeface="Open Sans"/>
                <a:sym typeface="Open Sans"/>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Font typeface="Oswald"/>
              <a:buNone/>
              <a:defRPr sz="3800">
                <a:latin typeface="Oswald"/>
                <a:ea typeface="Oswald"/>
                <a:cs typeface="Oswald"/>
                <a:sym typeface="Oswald"/>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Rubik"/>
              <a:buNone/>
              <a:defRPr sz="2100">
                <a:latin typeface="Rubik"/>
                <a:ea typeface="Rubik"/>
                <a:cs typeface="Rubik"/>
                <a:sym typeface="Rubik"/>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Rubik"/>
              <a:buChar char="●"/>
              <a:defRPr>
                <a:latin typeface="Rubik"/>
                <a:ea typeface="Rubik"/>
                <a:cs typeface="Rubik"/>
                <a:sym typeface="Rubik"/>
              </a:defRPr>
            </a:lvl1pPr>
            <a:lvl2pPr marL="914400" lvl="1" indent="-317500" rtl="0">
              <a:spcBef>
                <a:spcPts val="1600"/>
              </a:spcBef>
              <a:spcAft>
                <a:spcPts val="0"/>
              </a:spcAft>
              <a:buSzPts val="1400"/>
              <a:buFont typeface="Rubik"/>
              <a:buChar char="○"/>
              <a:defRPr>
                <a:latin typeface="Rubik"/>
                <a:ea typeface="Rubik"/>
                <a:cs typeface="Rubik"/>
                <a:sym typeface="Rubik"/>
              </a:defRPr>
            </a:lvl2pPr>
            <a:lvl3pPr marL="1371600" lvl="2" indent="-317500" rtl="0">
              <a:spcBef>
                <a:spcPts val="1600"/>
              </a:spcBef>
              <a:spcAft>
                <a:spcPts val="0"/>
              </a:spcAft>
              <a:buSzPts val="1400"/>
              <a:buFont typeface="Rubik"/>
              <a:buChar char="■"/>
              <a:defRPr>
                <a:latin typeface="Rubik"/>
                <a:ea typeface="Rubik"/>
                <a:cs typeface="Rubik"/>
                <a:sym typeface="Rubik"/>
              </a:defRPr>
            </a:lvl3pPr>
            <a:lvl4pPr marL="1828800" lvl="3" indent="-317500" rtl="0">
              <a:spcBef>
                <a:spcPts val="1600"/>
              </a:spcBef>
              <a:spcAft>
                <a:spcPts val="0"/>
              </a:spcAft>
              <a:buSzPts val="1400"/>
              <a:buFont typeface="Rubik"/>
              <a:buChar char="●"/>
              <a:defRPr>
                <a:latin typeface="Rubik"/>
                <a:ea typeface="Rubik"/>
                <a:cs typeface="Rubik"/>
                <a:sym typeface="Rubik"/>
              </a:defRPr>
            </a:lvl4pPr>
            <a:lvl5pPr marL="2286000" lvl="4" indent="-317500" rtl="0">
              <a:spcBef>
                <a:spcPts val="1600"/>
              </a:spcBef>
              <a:spcAft>
                <a:spcPts val="0"/>
              </a:spcAft>
              <a:buSzPts val="1400"/>
              <a:buFont typeface="Rubik"/>
              <a:buChar char="○"/>
              <a:defRPr>
                <a:latin typeface="Rubik"/>
                <a:ea typeface="Rubik"/>
                <a:cs typeface="Rubik"/>
                <a:sym typeface="Rubik"/>
              </a:defRPr>
            </a:lvl5pPr>
            <a:lvl6pPr marL="2743200" lvl="5" indent="-317500" rtl="0">
              <a:spcBef>
                <a:spcPts val="1600"/>
              </a:spcBef>
              <a:spcAft>
                <a:spcPts val="0"/>
              </a:spcAft>
              <a:buSzPts val="1400"/>
              <a:buFont typeface="Rubik"/>
              <a:buChar char="■"/>
              <a:defRPr>
                <a:latin typeface="Rubik"/>
                <a:ea typeface="Rubik"/>
                <a:cs typeface="Rubik"/>
                <a:sym typeface="Rubik"/>
              </a:defRPr>
            </a:lvl6pPr>
            <a:lvl7pPr marL="3200400" lvl="6" indent="-317500" rtl="0">
              <a:spcBef>
                <a:spcPts val="1600"/>
              </a:spcBef>
              <a:spcAft>
                <a:spcPts val="0"/>
              </a:spcAft>
              <a:buSzPts val="1400"/>
              <a:buFont typeface="Rubik"/>
              <a:buChar char="●"/>
              <a:defRPr>
                <a:latin typeface="Rubik"/>
                <a:ea typeface="Rubik"/>
                <a:cs typeface="Rubik"/>
                <a:sym typeface="Rubik"/>
              </a:defRPr>
            </a:lvl7pPr>
            <a:lvl8pPr marL="3657600" lvl="7" indent="-317500" rtl="0">
              <a:spcBef>
                <a:spcPts val="1600"/>
              </a:spcBef>
              <a:spcAft>
                <a:spcPts val="0"/>
              </a:spcAft>
              <a:buSzPts val="1400"/>
              <a:buFont typeface="Rubik"/>
              <a:buChar char="○"/>
              <a:defRPr>
                <a:latin typeface="Rubik"/>
                <a:ea typeface="Rubik"/>
                <a:cs typeface="Rubik"/>
                <a:sym typeface="Rubik"/>
              </a:defRPr>
            </a:lvl8pPr>
            <a:lvl9pPr marL="4114800" lvl="8" indent="-317500" rtl="0">
              <a:spcBef>
                <a:spcPts val="1600"/>
              </a:spcBef>
              <a:spcAft>
                <a:spcPts val="1600"/>
              </a:spcAft>
              <a:buSzPts val="1400"/>
              <a:buFont typeface="Rubik"/>
              <a:buChar char="■"/>
              <a:defRPr>
                <a:latin typeface="Rubik"/>
                <a:ea typeface="Rubik"/>
                <a:cs typeface="Rubik"/>
                <a:sym typeface="Rubik"/>
              </a:defRPr>
            </a:lvl9pPr>
          </a:lstStyle>
          <a:p>
            <a:endParaRPr/>
          </a:p>
        </p:txBody>
      </p:sp>
      <p:sp>
        <p:nvSpPr>
          <p:cNvPr id="93" name="Google Shape;9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96" name="Google Shape;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9" name="Google Shape;99;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Font typeface="Rubik"/>
              <a:buChar char="●"/>
              <a:defRPr>
                <a:latin typeface="Rubik"/>
                <a:ea typeface="Rubik"/>
                <a:cs typeface="Rubik"/>
                <a:sym typeface="Rubik"/>
              </a:defRPr>
            </a:lvl1pPr>
            <a:lvl2pPr marL="914400" lvl="1" indent="-317500" algn="ctr" rtl="0">
              <a:spcBef>
                <a:spcPts val="1600"/>
              </a:spcBef>
              <a:spcAft>
                <a:spcPts val="0"/>
              </a:spcAft>
              <a:buSzPts val="1400"/>
              <a:buFont typeface="Rubik"/>
              <a:buChar char="○"/>
              <a:defRPr>
                <a:latin typeface="Rubik"/>
                <a:ea typeface="Rubik"/>
                <a:cs typeface="Rubik"/>
                <a:sym typeface="Rubik"/>
              </a:defRPr>
            </a:lvl2pPr>
            <a:lvl3pPr marL="1371600" lvl="2" indent="-317500" algn="ctr" rtl="0">
              <a:spcBef>
                <a:spcPts val="1600"/>
              </a:spcBef>
              <a:spcAft>
                <a:spcPts val="0"/>
              </a:spcAft>
              <a:buSzPts val="1400"/>
              <a:buFont typeface="Rubik"/>
              <a:buChar char="■"/>
              <a:defRPr>
                <a:latin typeface="Rubik"/>
                <a:ea typeface="Rubik"/>
                <a:cs typeface="Rubik"/>
                <a:sym typeface="Rubik"/>
              </a:defRPr>
            </a:lvl3pPr>
            <a:lvl4pPr marL="1828800" lvl="3" indent="-317500" algn="ctr" rtl="0">
              <a:spcBef>
                <a:spcPts val="1600"/>
              </a:spcBef>
              <a:spcAft>
                <a:spcPts val="0"/>
              </a:spcAft>
              <a:buSzPts val="1400"/>
              <a:buFont typeface="Rubik"/>
              <a:buChar char="●"/>
              <a:defRPr>
                <a:latin typeface="Rubik"/>
                <a:ea typeface="Rubik"/>
                <a:cs typeface="Rubik"/>
                <a:sym typeface="Rubik"/>
              </a:defRPr>
            </a:lvl4pPr>
            <a:lvl5pPr marL="2286000" lvl="4" indent="-317500" algn="ctr" rtl="0">
              <a:spcBef>
                <a:spcPts val="1600"/>
              </a:spcBef>
              <a:spcAft>
                <a:spcPts val="0"/>
              </a:spcAft>
              <a:buSzPts val="1400"/>
              <a:buFont typeface="Rubik"/>
              <a:buChar char="○"/>
              <a:defRPr>
                <a:latin typeface="Rubik"/>
                <a:ea typeface="Rubik"/>
                <a:cs typeface="Rubik"/>
                <a:sym typeface="Rubik"/>
              </a:defRPr>
            </a:lvl5pPr>
            <a:lvl6pPr marL="2743200" lvl="5" indent="-317500" algn="ctr" rtl="0">
              <a:spcBef>
                <a:spcPts val="1600"/>
              </a:spcBef>
              <a:spcAft>
                <a:spcPts val="0"/>
              </a:spcAft>
              <a:buSzPts val="1400"/>
              <a:buFont typeface="Rubik"/>
              <a:buChar char="■"/>
              <a:defRPr>
                <a:latin typeface="Rubik"/>
                <a:ea typeface="Rubik"/>
                <a:cs typeface="Rubik"/>
                <a:sym typeface="Rubik"/>
              </a:defRPr>
            </a:lvl6pPr>
            <a:lvl7pPr marL="3200400" lvl="6" indent="-317500" algn="ctr" rtl="0">
              <a:spcBef>
                <a:spcPts val="1600"/>
              </a:spcBef>
              <a:spcAft>
                <a:spcPts val="0"/>
              </a:spcAft>
              <a:buSzPts val="1400"/>
              <a:buFont typeface="Rubik"/>
              <a:buChar char="●"/>
              <a:defRPr>
                <a:latin typeface="Rubik"/>
                <a:ea typeface="Rubik"/>
                <a:cs typeface="Rubik"/>
                <a:sym typeface="Rubik"/>
              </a:defRPr>
            </a:lvl7pPr>
            <a:lvl8pPr marL="3657600" lvl="7" indent="-317500" algn="ctr" rtl="0">
              <a:spcBef>
                <a:spcPts val="1600"/>
              </a:spcBef>
              <a:spcAft>
                <a:spcPts val="0"/>
              </a:spcAft>
              <a:buSzPts val="1400"/>
              <a:buFont typeface="Rubik"/>
              <a:buChar char="○"/>
              <a:defRPr>
                <a:latin typeface="Rubik"/>
                <a:ea typeface="Rubik"/>
                <a:cs typeface="Rubik"/>
                <a:sym typeface="Rubik"/>
              </a:defRPr>
            </a:lvl8pPr>
            <a:lvl9pPr marL="4114800" lvl="8" indent="-317500" algn="ctr" rtl="0">
              <a:spcBef>
                <a:spcPts val="1600"/>
              </a:spcBef>
              <a:spcAft>
                <a:spcPts val="1600"/>
              </a:spcAft>
              <a:buSzPts val="1400"/>
              <a:buFont typeface="Rubik"/>
              <a:buChar char="■"/>
              <a:defRPr>
                <a:latin typeface="Rubik"/>
                <a:ea typeface="Rubik"/>
                <a:cs typeface="Rubik"/>
                <a:sym typeface="Rubik"/>
              </a:defRPr>
            </a:lvl9pPr>
          </a:lstStyle>
          <a:p>
            <a:endParaRPr/>
          </a:p>
        </p:txBody>
      </p:sp>
      <p:sp>
        <p:nvSpPr>
          <p:cNvPr id="100" name="Google Shape;10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457200" y="368972"/>
            <a:ext cx="8229600" cy="717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Clr>
                <a:schemeClr val="dk1"/>
              </a:buClr>
              <a:buSzPts val="4000"/>
              <a:buFont typeface="Oswald"/>
              <a:buNone/>
              <a:defRPr sz="4000" i="0" u="none" strike="noStrike" cap="none">
                <a:solidFill>
                  <a:schemeClr val="dk1"/>
                </a:solidFill>
                <a:latin typeface="Oswald"/>
                <a:ea typeface="Oswald"/>
                <a:cs typeface="Oswald"/>
                <a:sym typeface="Oswald"/>
              </a:defRPr>
            </a:lvl1pPr>
            <a:lvl2pPr lvl="1" rtl="0">
              <a:spcBef>
                <a:spcPts val="0"/>
              </a:spcBef>
              <a:spcAft>
                <a:spcPts val="0"/>
              </a:spcAft>
              <a:buSzPts val="2800"/>
              <a:buFont typeface="Oswald"/>
              <a:buNone/>
              <a:defRPr sz="1800">
                <a:latin typeface="Oswald"/>
                <a:ea typeface="Oswald"/>
                <a:cs typeface="Oswald"/>
                <a:sym typeface="Oswald"/>
              </a:defRPr>
            </a:lvl2pPr>
            <a:lvl3pPr lvl="2" rtl="0">
              <a:spcBef>
                <a:spcPts val="0"/>
              </a:spcBef>
              <a:spcAft>
                <a:spcPts val="0"/>
              </a:spcAft>
              <a:buSzPts val="2800"/>
              <a:buFont typeface="Oswald"/>
              <a:buNone/>
              <a:defRPr sz="1800">
                <a:latin typeface="Oswald"/>
                <a:ea typeface="Oswald"/>
                <a:cs typeface="Oswald"/>
                <a:sym typeface="Oswald"/>
              </a:defRPr>
            </a:lvl3pPr>
            <a:lvl4pPr lvl="3" rtl="0">
              <a:spcBef>
                <a:spcPts val="0"/>
              </a:spcBef>
              <a:spcAft>
                <a:spcPts val="0"/>
              </a:spcAft>
              <a:buSzPts val="2800"/>
              <a:buFont typeface="Oswald"/>
              <a:buNone/>
              <a:defRPr sz="1800">
                <a:latin typeface="Oswald"/>
                <a:ea typeface="Oswald"/>
                <a:cs typeface="Oswald"/>
                <a:sym typeface="Oswald"/>
              </a:defRPr>
            </a:lvl4pPr>
            <a:lvl5pPr lvl="4" rtl="0">
              <a:spcBef>
                <a:spcPts val="0"/>
              </a:spcBef>
              <a:spcAft>
                <a:spcPts val="0"/>
              </a:spcAft>
              <a:buSzPts val="2800"/>
              <a:buFont typeface="Oswald"/>
              <a:buNone/>
              <a:defRPr sz="1800">
                <a:latin typeface="Oswald"/>
                <a:ea typeface="Oswald"/>
                <a:cs typeface="Oswald"/>
                <a:sym typeface="Oswald"/>
              </a:defRPr>
            </a:lvl5pPr>
            <a:lvl6pPr lvl="5" rtl="0">
              <a:spcBef>
                <a:spcPts val="0"/>
              </a:spcBef>
              <a:spcAft>
                <a:spcPts val="0"/>
              </a:spcAft>
              <a:buSzPts val="2800"/>
              <a:buFont typeface="Oswald"/>
              <a:buNone/>
              <a:defRPr sz="1800">
                <a:latin typeface="Oswald"/>
                <a:ea typeface="Oswald"/>
                <a:cs typeface="Oswald"/>
                <a:sym typeface="Oswald"/>
              </a:defRPr>
            </a:lvl6pPr>
            <a:lvl7pPr lvl="6" rtl="0">
              <a:spcBef>
                <a:spcPts val="0"/>
              </a:spcBef>
              <a:spcAft>
                <a:spcPts val="0"/>
              </a:spcAft>
              <a:buSzPts val="2800"/>
              <a:buFont typeface="Oswald"/>
              <a:buNone/>
              <a:defRPr sz="1800">
                <a:latin typeface="Oswald"/>
                <a:ea typeface="Oswald"/>
                <a:cs typeface="Oswald"/>
                <a:sym typeface="Oswald"/>
              </a:defRPr>
            </a:lvl7pPr>
            <a:lvl8pPr lvl="7" rtl="0">
              <a:spcBef>
                <a:spcPts val="0"/>
              </a:spcBef>
              <a:spcAft>
                <a:spcPts val="0"/>
              </a:spcAft>
              <a:buSzPts val="2800"/>
              <a:buFont typeface="Oswald"/>
              <a:buNone/>
              <a:defRPr sz="1800">
                <a:latin typeface="Oswald"/>
                <a:ea typeface="Oswald"/>
                <a:cs typeface="Oswald"/>
                <a:sym typeface="Oswald"/>
              </a:defRPr>
            </a:lvl8pPr>
            <a:lvl9pPr lvl="8" rtl="0">
              <a:spcBef>
                <a:spcPts val="0"/>
              </a:spcBef>
              <a:spcAft>
                <a:spcPts val="0"/>
              </a:spcAft>
              <a:buSzPts val="2800"/>
              <a:buFont typeface="Oswald"/>
              <a:buNone/>
              <a:defRPr sz="1800">
                <a:latin typeface="Oswald"/>
                <a:ea typeface="Oswald"/>
                <a:cs typeface="Oswald"/>
                <a:sym typeface="Oswald"/>
              </a:defRPr>
            </a:lvl9pPr>
          </a:lstStyle>
          <a:p>
            <a:endParaRPr/>
          </a:p>
        </p:txBody>
      </p:sp>
      <p:sp>
        <p:nvSpPr>
          <p:cNvPr id="105" name="Google Shape;105;p26"/>
          <p:cNvSpPr txBox="1">
            <a:spLocks noGrp="1"/>
          </p:cNvSpPr>
          <p:nvPr>
            <p:ph type="body" idx="1"/>
          </p:nvPr>
        </p:nvSpPr>
        <p:spPr>
          <a:xfrm>
            <a:off x="457200" y="1208943"/>
            <a:ext cx="8229600" cy="16218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Clr>
                <a:srgbClr val="666666"/>
              </a:buClr>
              <a:buSzPts val="1800"/>
              <a:buFont typeface="Arial"/>
              <a:buChar char="●"/>
              <a:defRPr b="0">
                <a:solidFill>
                  <a:schemeClr val="dk1"/>
                </a:solidFill>
              </a:defRPr>
            </a:lvl1pPr>
            <a:lvl2pPr marL="914400" lvl="1" indent="-361950" rtl="0">
              <a:spcBef>
                <a:spcPts val="800"/>
              </a:spcBef>
              <a:spcAft>
                <a:spcPts val="0"/>
              </a:spcAft>
              <a:buClr>
                <a:schemeClr val="dk1"/>
              </a:buClr>
              <a:buSzPts val="2100"/>
              <a:buFont typeface="Arial"/>
              <a:buChar char="-"/>
              <a:defRPr sz="1800">
                <a:solidFill>
                  <a:schemeClr val="dk1"/>
                </a:solidFill>
              </a:defRPr>
            </a:lvl2pPr>
            <a:lvl3pPr marL="1371600" marR="0" lvl="2" indent="-355600" algn="l" rtl="0">
              <a:lnSpc>
                <a:spcPct val="115000"/>
              </a:lnSpc>
              <a:spcBef>
                <a:spcPts val="800"/>
              </a:spcBef>
              <a:spcAft>
                <a:spcPts val="0"/>
              </a:spcAft>
              <a:buClr>
                <a:schemeClr val="dk1"/>
              </a:buClr>
              <a:buSzPts val="2000"/>
              <a:buChar char="-"/>
              <a:defRPr sz="2000" i="0" u="none" strike="noStrike" cap="none">
                <a:solidFill>
                  <a:schemeClr val="dk1"/>
                </a:solidFill>
              </a:defRPr>
            </a:lvl3pPr>
            <a:lvl4pPr marL="1828800" marR="0" lvl="3" indent="-355600" algn="l" rtl="0">
              <a:lnSpc>
                <a:spcPct val="115000"/>
              </a:lnSpc>
              <a:spcBef>
                <a:spcPts val="1000"/>
              </a:spcBef>
              <a:spcAft>
                <a:spcPts val="0"/>
              </a:spcAft>
              <a:buClr>
                <a:schemeClr val="dk1"/>
              </a:buClr>
              <a:buSzPts val="2000"/>
              <a:buChar char="-"/>
              <a:defRPr sz="2000" i="0" u="none" strike="noStrike" cap="none">
                <a:solidFill>
                  <a:schemeClr val="dk1"/>
                </a:solidFill>
              </a:defRPr>
            </a:lvl4pPr>
            <a:lvl5pPr marL="2286000" marR="0" lvl="4"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1000"/>
              </a:spcBef>
              <a:spcAft>
                <a:spcPts val="10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6" name="Google Shape;106;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orthwestern - Slides"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38" y="1152469"/>
            <a:ext cx="85206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Rubik"/>
              <a:buAutoNum type="arabicPeriod"/>
              <a:defRPr sz="2000">
                <a:latin typeface="Rubik"/>
                <a:ea typeface="Rubik"/>
                <a:cs typeface="Rubik"/>
                <a:sym typeface="Rubik"/>
              </a:defRPr>
            </a:lvl1pPr>
            <a:lvl2pPr marL="914400" lvl="1" indent="-317500">
              <a:spcBef>
                <a:spcPts val="0"/>
              </a:spcBef>
              <a:spcAft>
                <a:spcPts val="0"/>
              </a:spcAft>
              <a:buSzPts val="1400"/>
              <a:buFont typeface="Rubik"/>
              <a:buAutoNum type="alphaLcPeriod"/>
              <a:defRPr sz="2000">
                <a:latin typeface="Rubik"/>
                <a:ea typeface="Rubik"/>
                <a:cs typeface="Rubik"/>
                <a:sym typeface="Rubik"/>
              </a:defRPr>
            </a:lvl2pPr>
            <a:lvl3pPr marL="1371600" lvl="2" indent="-317500">
              <a:spcBef>
                <a:spcPts val="1600"/>
              </a:spcBef>
              <a:spcAft>
                <a:spcPts val="0"/>
              </a:spcAft>
              <a:buSzPts val="1400"/>
              <a:buFont typeface="Rubik"/>
              <a:buAutoNum type="romanLcPeriod"/>
              <a:defRPr>
                <a:latin typeface="Rubik"/>
                <a:ea typeface="Rubik"/>
                <a:cs typeface="Rubik"/>
                <a:sym typeface="Rubik"/>
              </a:defRPr>
            </a:lvl3pPr>
            <a:lvl4pPr marL="1828800" lvl="3" indent="-317500">
              <a:spcBef>
                <a:spcPts val="1600"/>
              </a:spcBef>
              <a:spcAft>
                <a:spcPts val="0"/>
              </a:spcAft>
              <a:buSzPts val="1400"/>
              <a:buFont typeface="Rubik"/>
              <a:buAutoNum type="arabicPeriod"/>
              <a:defRPr>
                <a:latin typeface="Rubik"/>
                <a:ea typeface="Rubik"/>
                <a:cs typeface="Rubik"/>
                <a:sym typeface="Rubik"/>
              </a:defRPr>
            </a:lvl4pPr>
            <a:lvl5pPr marL="2286000" lvl="4" indent="-317500">
              <a:spcBef>
                <a:spcPts val="1600"/>
              </a:spcBef>
              <a:spcAft>
                <a:spcPts val="0"/>
              </a:spcAft>
              <a:buSzPts val="1400"/>
              <a:buFont typeface="Rubik"/>
              <a:buAutoNum type="alphaLcPeriod"/>
              <a:defRPr>
                <a:latin typeface="Rubik"/>
                <a:ea typeface="Rubik"/>
                <a:cs typeface="Rubik"/>
                <a:sym typeface="Rubik"/>
              </a:defRPr>
            </a:lvl5pPr>
            <a:lvl6pPr marL="2743200" lvl="5" indent="-317500">
              <a:spcBef>
                <a:spcPts val="1600"/>
              </a:spcBef>
              <a:spcAft>
                <a:spcPts val="0"/>
              </a:spcAft>
              <a:buSzPts val="1400"/>
              <a:buFont typeface="Rubik"/>
              <a:buAutoNum type="romanLcPeriod"/>
              <a:defRPr>
                <a:latin typeface="Rubik"/>
                <a:ea typeface="Rubik"/>
                <a:cs typeface="Rubik"/>
                <a:sym typeface="Rubik"/>
              </a:defRPr>
            </a:lvl6pPr>
            <a:lvl7pPr marL="3200400" lvl="6" indent="-317500">
              <a:spcBef>
                <a:spcPts val="1600"/>
              </a:spcBef>
              <a:spcAft>
                <a:spcPts val="0"/>
              </a:spcAft>
              <a:buSzPts val="1400"/>
              <a:buFont typeface="Rubik"/>
              <a:buAutoNum type="arabicPeriod"/>
              <a:defRPr>
                <a:latin typeface="Rubik"/>
                <a:ea typeface="Rubik"/>
                <a:cs typeface="Rubik"/>
                <a:sym typeface="Rubik"/>
              </a:defRPr>
            </a:lvl7pPr>
            <a:lvl8pPr marL="3657600" lvl="7" indent="-317500">
              <a:spcBef>
                <a:spcPts val="1600"/>
              </a:spcBef>
              <a:spcAft>
                <a:spcPts val="0"/>
              </a:spcAft>
              <a:buSzPts val="1400"/>
              <a:buFont typeface="Rubik"/>
              <a:buAutoNum type="alphaLcPeriod"/>
              <a:defRPr>
                <a:latin typeface="Rubik"/>
                <a:ea typeface="Rubik"/>
                <a:cs typeface="Rubik"/>
                <a:sym typeface="Rubik"/>
              </a:defRPr>
            </a:lvl8pPr>
            <a:lvl9pPr marL="4114800" lvl="8" indent="-317500">
              <a:spcBef>
                <a:spcPts val="1600"/>
              </a:spcBef>
              <a:spcAft>
                <a:spcPts val="1600"/>
              </a:spcAft>
              <a:buSzPts val="1400"/>
              <a:buFont typeface="Rubik"/>
              <a:buAutoNum type="romanLcPeriod"/>
              <a:defRPr>
                <a:latin typeface="Rubik"/>
                <a:ea typeface="Rubik"/>
                <a:cs typeface="Rubik"/>
                <a:sym typeface="Rubik"/>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orthwestern Template"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Rubik"/>
              <a:buChar char="●"/>
              <a:defRPr sz="1400">
                <a:latin typeface="Rubik"/>
                <a:ea typeface="Rubik"/>
                <a:cs typeface="Rubik"/>
                <a:sym typeface="Rubik"/>
              </a:defRPr>
            </a:lvl1pPr>
            <a:lvl2pPr marL="914400" lvl="1" indent="-304800">
              <a:spcBef>
                <a:spcPts val="1600"/>
              </a:spcBef>
              <a:spcAft>
                <a:spcPts val="0"/>
              </a:spcAft>
              <a:buSzPts val="1200"/>
              <a:buFont typeface="Rubik"/>
              <a:buChar char="○"/>
              <a:defRPr sz="1200">
                <a:latin typeface="Rubik"/>
                <a:ea typeface="Rubik"/>
                <a:cs typeface="Rubik"/>
                <a:sym typeface="Rubik"/>
              </a:defRPr>
            </a:lvl2pPr>
            <a:lvl3pPr marL="1371600" lvl="2" indent="-304800">
              <a:spcBef>
                <a:spcPts val="1600"/>
              </a:spcBef>
              <a:spcAft>
                <a:spcPts val="0"/>
              </a:spcAft>
              <a:buSzPts val="1200"/>
              <a:buFont typeface="Rubik"/>
              <a:buChar char="■"/>
              <a:defRPr sz="1200">
                <a:latin typeface="Rubik"/>
                <a:ea typeface="Rubik"/>
                <a:cs typeface="Rubik"/>
                <a:sym typeface="Rubik"/>
              </a:defRPr>
            </a:lvl3pPr>
            <a:lvl4pPr marL="1828800" lvl="3" indent="-304800">
              <a:spcBef>
                <a:spcPts val="1600"/>
              </a:spcBef>
              <a:spcAft>
                <a:spcPts val="0"/>
              </a:spcAft>
              <a:buSzPts val="1200"/>
              <a:buFont typeface="Rubik"/>
              <a:buChar char="●"/>
              <a:defRPr sz="1200">
                <a:latin typeface="Rubik"/>
                <a:ea typeface="Rubik"/>
                <a:cs typeface="Rubik"/>
                <a:sym typeface="Rubik"/>
              </a:defRPr>
            </a:lvl4pPr>
            <a:lvl5pPr marL="2286000" lvl="4" indent="-304800">
              <a:spcBef>
                <a:spcPts val="1600"/>
              </a:spcBef>
              <a:spcAft>
                <a:spcPts val="0"/>
              </a:spcAft>
              <a:buSzPts val="1200"/>
              <a:buFont typeface="Rubik"/>
              <a:buChar char="○"/>
              <a:defRPr sz="1200">
                <a:latin typeface="Rubik"/>
                <a:ea typeface="Rubik"/>
                <a:cs typeface="Rubik"/>
                <a:sym typeface="Rubik"/>
              </a:defRPr>
            </a:lvl5pPr>
            <a:lvl6pPr marL="2743200" lvl="5" indent="-304800">
              <a:spcBef>
                <a:spcPts val="1600"/>
              </a:spcBef>
              <a:spcAft>
                <a:spcPts val="0"/>
              </a:spcAft>
              <a:buSzPts val="1200"/>
              <a:buFont typeface="Rubik"/>
              <a:buChar char="■"/>
              <a:defRPr sz="1200">
                <a:latin typeface="Rubik"/>
                <a:ea typeface="Rubik"/>
                <a:cs typeface="Rubik"/>
                <a:sym typeface="Rubik"/>
              </a:defRPr>
            </a:lvl6pPr>
            <a:lvl7pPr marL="3200400" lvl="6" indent="-304800">
              <a:spcBef>
                <a:spcPts val="1600"/>
              </a:spcBef>
              <a:spcAft>
                <a:spcPts val="0"/>
              </a:spcAft>
              <a:buSzPts val="1200"/>
              <a:buFont typeface="Rubik"/>
              <a:buChar char="●"/>
              <a:defRPr sz="1200">
                <a:latin typeface="Rubik"/>
                <a:ea typeface="Rubik"/>
                <a:cs typeface="Rubik"/>
                <a:sym typeface="Rubik"/>
              </a:defRPr>
            </a:lvl7pPr>
            <a:lvl8pPr marL="3657600" lvl="7" indent="-304800">
              <a:spcBef>
                <a:spcPts val="1600"/>
              </a:spcBef>
              <a:spcAft>
                <a:spcPts val="0"/>
              </a:spcAft>
              <a:buSzPts val="1200"/>
              <a:buFont typeface="Rubik"/>
              <a:buChar char="○"/>
              <a:defRPr sz="1200">
                <a:latin typeface="Rubik"/>
                <a:ea typeface="Rubik"/>
                <a:cs typeface="Rubik"/>
                <a:sym typeface="Rubik"/>
              </a:defRPr>
            </a:lvl8pPr>
            <a:lvl9pPr marL="4114800" lvl="8" indent="-30480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Rubik"/>
              <a:buChar char="●"/>
              <a:defRPr sz="1400">
                <a:latin typeface="Rubik"/>
                <a:ea typeface="Rubik"/>
                <a:cs typeface="Rubik"/>
                <a:sym typeface="Rubik"/>
              </a:defRPr>
            </a:lvl1pPr>
            <a:lvl2pPr marL="914400" lvl="1" indent="-304800">
              <a:spcBef>
                <a:spcPts val="1600"/>
              </a:spcBef>
              <a:spcAft>
                <a:spcPts val="0"/>
              </a:spcAft>
              <a:buSzPts val="1200"/>
              <a:buFont typeface="Rubik"/>
              <a:buChar char="○"/>
              <a:defRPr sz="1200">
                <a:latin typeface="Rubik"/>
                <a:ea typeface="Rubik"/>
                <a:cs typeface="Rubik"/>
                <a:sym typeface="Rubik"/>
              </a:defRPr>
            </a:lvl2pPr>
            <a:lvl3pPr marL="1371600" lvl="2" indent="-304800">
              <a:spcBef>
                <a:spcPts val="1600"/>
              </a:spcBef>
              <a:spcAft>
                <a:spcPts val="0"/>
              </a:spcAft>
              <a:buSzPts val="1200"/>
              <a:buFont typeface="Rubik"/>
              <a:buChar char="■"/>
              <a:defRPr sz="1200">
                <a:latin typeface="Rubik"/>
                <a:ea typeface="Rubik"/>
                <a:cs typeface="Rubik"/>
                <a:sym typeface="Rubik"/>
              </a:defRPr>
            </a:lvl3pPr>
            <a:lvl4pPr marL="1828800" lvl="3" indent="-304800">
              <a:spcBef>
                <a:spcPts val="1600"/>
              </a:spcBef>
              <a:spcAft>
                <a:spcPts val="0"/>
              </a:spcAft>
              <a:buSzPts val="1200"/>
              <a:buFont typeface="Rubik"/>
              <a:buChar char="●"/>
              <a:defRPr sz="1200">
                <a:latin typeface="Rubik"/>
                <a:ea typeface="Rubik"/>
                <a:cs typeface="Rubik"/>
                <a:sym typeface="Rubik"/>
              </a:defRPr>
            </a:lvl4pPr>
            <a:lvl5pPr marL="2286000" lvl="4" indent="-304800">
              <a:spcBef>
                <a:spcPts val="1600"/>
              </a:spcBef>
              <a:spcAft>
                <a:spcPts val="0"/>
              </a:spcAft>
              <a:buSzPts val="1200"/>
              <a:buFont typeface="Rubik"/>
              <a:buChar char="○"/>
              <a:defRPr sz="1200">
                <a:latin typeface="Rubik"/>
                <a:ea typeface="Rubik"/>
                <a:cs typeface="Rubik"/>
                <a:sym typeface="Rubik"/>
              </a:defRPr>
            </a:lvl5pPr>
            <a:lvl6pPr marL="2743200" lvl="5" indent="-304800">
              <a:spcBef>
                <a:spcPts val="1600"/>
              </a:spcBef>
              <a:spcAft>
                <a:spcPts val="0"/>
              </a:spcAft>
              <a:buSzPts val="1200"/>
              <a:buFont typeface="Rubik"/>
              <a:buChar char="■"/>
              <a:defRPr sz="1200">
                <a:latin typeface="Rubik"/>
                <a:ea typeface="Rubik"/>
                <a:cs typeface="Rubik"/>
                <a:sym typeface="Rubik"/>
              </a:defRPr>
            </a:lvl6pPr>
            <a:lvl7pPr marL="3200400" lvl="6" indent="-304800">
              <a:spcBef>
                <a:spcPts val="1600"/>
              </a:spcBef>
              <a:spcAft>
                <a:spcPts val="0"/>
              </a:spcAft>
              <a:buSzPts val="1200"/>
              <a:buFont typeface="Rubik"/>
              <a:buChar char="●"/>
              <a:defRPr sz="1200">
                <a:latin typeface="Rubik"/>
                <a:ea typeface="Rubik"/>
                <a:cs typeface="Rubik"/>
                <a:sym typeface="Rubik"/>
              </a:defRPr>
            </a:lvl7pPr>
            <a:lvl8pPr marL="3657600" lvl="7" indent="-304800">
              <a:spcBef>
                <a:spcPts val="1600"/>
              </a:spcBef>
              <a:spcAft>
                <a:spcPts val="0"/>
              </a:spcAft>
              <a:buSzPts val="1200"/>
              <a:buFont typeface="Rubik"/>
              <a:buChar char="○"/>
              <a:defRPr sz="1200">
                <a:latin typeface="Rubik"/>
                <a:ea typeface="Rubik"/>
                <a:cs typeface="Rubik"/>
                <a:sym typeface="Rubik"/>
              </a:defRPr>
            </a:lvl8pPr>
            <a:lvl9pPr marL="4114800" lvl="8" indent="-30480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Rubik"/>
              <a:buChar char="●"/>
              <a:defRPr sz="1200">
                <a:latin typeface="Rubik"/>
                <a:ea typeface="Rubik"/>
                <a:cs typeface="Rubik"/>
                <a:sym typeface="Rubik"/>
              </a:defRPr>
            </a:lvl1pPr>
            <a:lvl2pPr marL="914400" lvl="1" indent="-304800">
              <a:spcBef>
                <a:spcPts val="1600"/>
              </a:spcBef>
              <a:spcAft>
                <a:spcPts val="0"/>
              </a:spcAft>
              <a:buSzPts val="1200"/>
              <a:buFont typeface="Rubik"/>
              <a:buChar char="○"/>
              <a:defRPr sz="1200">
                <a:latin typeface="Rubik"/>
                <a:ea typeface="Rubik"/>
                <a:cs typeface="Rubik"/>
                <a:sym typeface="Rubik"/>
              </a:defRPr>
            </a:lvl2pPr>
            <a:lvl3pPr marL="1371600" lvl="2" indent="-304800">
              <a:spcBef>
                <a:spcPts val="1600"/>
              </a:spcBef>
              <a:spcAft>
                <a:spcPts val="0"/>
              </a:spcAft>
              <a:buSzPts val="1200"/>
              <a:buFont typeface="Rubik"/>
              <a:buChar char="■"/>
              <a:defRPr sz="1200">
                <a:latin typeface="Rubik"/>
                <a:ea typeface="Rubik"/>
                <a:cs typeface="Rubik"/>
                <a:sym typeface="Rubik"/>
              </a:defRPr>
            </a:lvl3pPr>
            <a:lvl4pPr marL="1828800" lvl="3" indent="-304800">
              <a:spcBef>
                <a:spcPts val="1600"/>
              </a:spcBef>
              <a:spcAft>
                <a:spcPts val="0"/>
              </a:spcAft>
              <a:buSzPts val="1200"/>
              <a:buFont typeface="Rubik"/>
              <a:buChar char="●"/>
              <a:defRPr sz="1200">
                <a:latin typeface="Rubik"/>
                <a:ea typeface="Rubik"/>
                <a:cs typeface="Rubik"/>
                <a:sym typeface="Rubik"/>
              </a:defRPr>
            </a:lvl4pPr>
            <a:lvl5pPr marL="2286000" lvl="4" indent="-304800">
              <a:spcBef>
                <a:spcPts val="1600"/>
              </a:spcBef>
              <a:spcAft>
                <a:spcPts val="0"/>
              </a:spcAft>
              <a:buSzPts val="1200"/>
              <a:buFont typeface="Rubik"/>
              <a:buChar char="○"/>
              <a:defRPr sz="1200">
                <a:latin typeface="Rubik"/>
                <a:ea typeface="Rubik"/>
                <a:cs typeface="Rubik"/>
                <a:sym typeface="Rubik"/>
              </a:defRPr>
            </a:lvl5pPr>
            <a:lvl6pPr marL="2743200" lvl="5" indent="-304800">
              <a:spcBef>
                <a:spcPts val="1600"/>
              </a:spcBef>
              <a:spcAft>
                <a:spcPts val="0"/>
              </a:spcAft>
              <a:buSzPts val="1200"/>
              <a:buFont typeface="Rubik"/>
              <a:buChar char="■"/>
              <a:defRPr sz="1200">
                <a:latin typeface="Rubik"/>
                <a:ea typeface="Rubik"/>
                <a:cs typeface="Rubik"/>
                <a:sym typeface="Rubik"/>
              </a:defRPr>
            </a:lvl6pPr>
            <a:lvl7pPr marL="3200400" lvl="6" indent="-304800">
              <a:spcBef>
                <a:spcPts val="1600"/>
              </a:spcBef>
              <a:spcAft>
                <a:spcPts val="0"/>
              </a:spcAft>
              <a:buSzPts val="1200"/>
              <a:buFont typeface="Rubik"/>
              <a:buChar char="●"/>
              <a:defRPr sz="1200">
                <a:latin typeface="Rubik"/>
                <a:ea typeface="Rubik"/>
                <a:cs typeface="Rubik"/>
                <a:sym typeface="Rubik"/>
              </a:defRPr>
            </a:lvl7pPr>
            <a:lvl8pPr marL="3657600" lvl="7" indent="-304800">
              <a:spcBef>
                <a:spcPts val="1600"/>
              </a:spcBef>
              <a:spcAft>
                <a:spcPts val="0"/>
              </a:spcAft>
              <a:buSzPts val="1200"/>
              <a:buFont typeface="Rubik"/>
              <a:buChar char="○"/>
              <a:defRPr sz="1200">
                <a:latin typeface="Rubik"/>
                <a:ea typeface="Rubik"/>
                <a:cs typeface="Rubik"/>
                <a:sym typeface="Rubik"/>
              </a:defRPr>
            </a:lvl8pPr>
            <a:lvl9pPr marL="4114800" lvl="8" indent="-304800">
              <a:spcBef>
                <a:spcPts val="1600"/>
              </a:spcBef>
              <a:spcAft>
                <a:spcPts val="1600"/>
              </a:spcAft>
              <a:buSzPts val="1200"/>
              <a:buFont typeface="Rubik"/>
              <a:buChar char="■"/>
              <a:defRPr sz="1200">
                <a:latin typeface="Rubik"/>
                <a:ea typeface="Rubik"/>
                <a:cs typeface="Rubik"/>
                <a:sym typeface="Rubik"/>
              </a:defRPr>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Font typeface="Oswald"/>
              <a:buNone/>
              <a:defRPr sz="4800">
                <a:latin typeface="Oswald"/>
                <a:ea typeface="Oswald"/>
                <a:cs typeface="Oswald"/>
                <a:sym typeface="Oswa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Font typeface="Oswald"/>
              <a:buNone/>
              <a:defRPr sz="3800">
                <a:latin typeface="Oswald"/>
                <a:ea typeface="Oswald"/>
                <a:cs typeface="Oswald"/>
                <a:sym typeface="Oswal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Rubik"/>
              <a:buNone/>
              <a:defRPr sz="2100">
                <a:latin typeface="Rubik"/>
                <a:ea typeface="Rubik"/>
                <a:cs typeface="Rubik"/>
                <a:sym typeface="Rubik"/>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Font typeface="Rubik"/>
              <a:buChar char="●"/>
              <a:defRPr>
                <a:latin typeface="Rubik"/>
                <a:ea typeface="Rubik"/>
                <a:cs typeface="Rubik"/>
                <a:sym typeface="Rubik"/>
              </a:defRPr>
            </a:lvl1pPr>
            <a:lvl2pPr marL="914400" lvl="1" indent="-317500">
              <a:spcBef>
                <a:spcPts val="1600"/>
              </a:spcBef>
              <a:spcAft>
                <a:spcPts val="0"/>
              </a:spcAft>
              <a:buSzPts val="1400"/>
              <a:buFont typeface="Rubik"/>
              <a:buChar char="○"/>
              <a:defRPr>
                <a:latin typeface="Rubik"/>
                <a:ea typeface="Rubik"/>
                <a:cs typeface="Rubik"/>
                <a:sym typeface="Rubik"/>
              </a:defRPr>
            </a:lvl2pPr>
            <a:lvl3pPr marL="1371600" lvl="2" indent="-317500">
              <a:spcBef>
                <a:spcPts val="1600"/>
              </a:spcBef>
              <a:spcAft>
                <a:spcPts val="0"/>
              </a:spcAft>
              <a:buSzPts val="1400"/>
              <a:buFont typeface="Rubik"/>
              <a:buChar char="■"/>
              <a:defRPr>
                <a:latin typeface="Rubik"/>
                <a:ea typeface="Rubik"/>
                <a:cs typeface="Rubik"/>
                <a:sym typeface="Rubik"/>
              </a:defRPr>
            </a:lvl3pPr>
            <a:lvl4pPr marL="1828800" lvl="3" indent="-317500">
              <a:spcBef>
                <a:spcPts val="1600"/>
              </a:spcBef>
              <a:spcAft>
                <a:spcPts val="0"/>
              </a:spcAft>
              <a:buSzPts val="1400"/>
              <a:buFont typeface="Rubik"/>
              <a:buChar char="●"/>
              <a:defRPr>
                <a:latin typeface="Rubik"/>
                <a:ea typeface="Rubik"/>
                <a:cs typeface="Rubik"/>
                <a:sym typeface="Rubik"/>
              </a:defRPr>
            </a:lvl4pPr>
            <a:lvl5pPr marL="2286000" lvl="4" indent="-317500">
              <a:spcBef>
                <a:spcPts val="1600"/>
              </a:spcBef>
              <a:spcAft>
                <a:spcPts val="0"/>
              </a:spcAft>
              <a:buSzPts val="1400"/>
              <a:buFont typeface="Rubik"/>
              <a:buChar char="○"/>
              <a:defRPr>
                <a:latin typeface="Rubik"/>
                <a:ea typeface="Rubik"/>
                <a:cs typeface="Rubik"/>
                <a:sym typeface="Rubik"/>
              </a:defRPr>
            </a:lvl5pPr>
            <a:lvl6pPr marL="2743200" lvl="5" indent="-317500">
              <a:spcBef>
                <a:spcPts val="1600"/>
              </a:spcBef>
              <a:spcAft>
                <a:spcPts val="0"/>
              </a:spcAft>
              <a:buSzPts val="1400"/>
              <a:buFont typeface="Rubik"/>
              <a:buChar char="■"/>
              <a:defRPr>
                <a:latin typeface="Rubik"/>
                <a:ea typeface="Rubik"/>
                <a:cs typeface="Rubik"/>
                <a:sym typeface="Rubik"/>
              </a:defRPr>
            </a:lvl6pPr>
            <a:lvl7pPr marL="3200400" lvl="6" indent="-317500">
              <a:spcBef>
                <a:spcPts val="1600"/>
              </a:spcBef>
              <a:spcAft>
                <a:spcPts val="0"/>
              </a:spcAft>
              <a:buSzPts val="1400"/>
              <a:buFont typeface="Rubik"/>
              <a:buChar char="●"/>
              <a:defRPr>
                <a:latin typeface="Rubik"/>
                <a:ea typeface="Rubik"/>
                <a:cs typeface="Rubik"/>
                <a:sym typeface="Rubik"/>
              </a:defRPr>
            </a:lvl7pPr>
            <a:lvl8pPr marL="3657600" lvl="7" indent="-317500">
              <a:spcBef>
                <a:spcPts val="1600"/>
              </a:spcBef>
              <a:spcAft>
                <a:spcPts val="0"/>
              </a:spcAft>
              <a:buSzPts val="1400"/>
              <a:buFont typeface="Rubik"/>
              <a:buChar char="○"/>
              <a:defRPr>
                <a:latin typeface="Rubik"/>
                <a:ea typeface="Rubik"/>
                <a:cs typeface="Rubik"/>
                <a:sym typeface="Rubik"/>
              </a:defRPr>
            </a:lvl8pPr>
            <a:lvl9pPr marL="4114800" lvl="8" indent="-317500">
              <a:spcBef>
                <a:spcPts val="1600"/>
              </a:spcBef>
              <a:spcAft>
                <a:spcPts val="1600"/>
              </a:spcAft>
              <a:buSzPts val="1400"/>
              <a:buFont typeface="Rubik"/>
              <a:buChar char="■"/>
              <a:defRPr>
                <a:latin typeface="Rubik"/>
                <a:ea typeface="Rubik"/>
                <a:cs typeface="Rubik"/>
                <a:sym typeface="Rubik"/>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Google Shape;11;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ubik"/>
              <a:buChar char="●"/>
              <a:defRPr sz="1800">
                <a:solidFill>
                  <a:schemeClr val="dk2"/>
                </a:solidFill>
                <a:latin typeface="Rubik"/>
                <a:ea typeface="Rubik"/>
                <a:cs typeface="Rubik"/>
                <a:sym typeface="Rubik"/>
              </a:defRPr>
            </a:lvl1pPr>
            <a:lvl2pPr marL="914400" lvl="1"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2pPr>
            <a:lvl3pPr marL="1371600" lvl="2"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3pPr>
            <a:lvl4pPr marL="1828800" lvl="3"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4pPr>
            <a:lvl5pPr marL="2286000" lvl="4"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5pPr>
            <a:lvl6pPr marL="2743200" lvl="5"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6pPr>
            <a:lvl7pPr marL="3200400" lvl="6"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7pPr>
            <a:lvl8pPr marL="3657600" lvl="7" indent="-317500">
              <a:lnSpc>
                <a:spcPct val="115000"/>
              </a:lnSpc>
              <a:spcBef>
                <a:spcPts val="1600"/>
              </a:spcBef>
              <a:spcAft>
                <a:spcPts val="0"/>
              </a:spcAft>
              <a:buClr>
                <a:schemeClr val="dk2"/>
              </a:buClr>
              <a:buSzPts val="1400"/>
              <a:buFont typeface="Rubik"/>
              <a:buChar char="○"/>
              <a:defRPr sz="1400">
                <a:solidFill>
                  <a:schemeClr val="dk2"/>
                </a:solidFill>
                <a:latin typeface="Rubik"/>
                <a:ea typeface="Rubik"/>
                <a:cs typeface="Rubik"/>
                <a:sym typeface="Rubik"/>
              </a:defRPr>
            </a:lvl8pPr>
            <a:lvl9pPr marL="4114800" lvl="8" indent="-317500">
              <a:lnSpc>
                <a:spcPct val="115000"/>
              </a:lnSpc>
              <a:spcBef>
                <a:spcPts val="1600"/>
              </a:spcBef>
              <a:spcAft>
                <a:spcPts val="1600"/>
              </a:spcAft>
              <a:buClr>
                <a:schemeClr val="dk2"/>
              </a:buClr>
              <a:buSzPts val="1400"/>
              <a:buFont typeface="Rubik"/>
              <a:buChar char="■"/>
              <a:defRPr sz="1400">
                <a:solidFill>
                  <a:schemeClr val="dk2"/>
                </a:solidFill>
                <a:latin typeface="Rubik"/>
                <a:ea typeface="Rubik"/>
                <a:cs typeface="Rubik"/>
                <a:sym typeface="Rubik"/>
              </a:defRPr>
            </a:lvl9pPr>
          </a:lstStyle>
          <a:p>
            <a:endParaRPr/>
          </a:p>
        </p:txBody>
      </p:sp>
      <p:sp>
        <p:nvSpPr>
          <p:cNvPr id="12" name="Google Shape;12;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0" name="Google Shape;60;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ubik"/>
              <a:buChar char="●"/>
              <a:defRPr sz="1800">
                <a:solidFill>
                  <a:schemeClr val="dk2"/>
                </a:solidFill>
                <a:latin typeface="Rubik"/>
                <a:ea typeface="Rubik"/>
                <a:cs typeface="Rubik"/>
                <a:sym typeface="Rubik"/>
              </a:defRPr>
            </a:lvl1pPr>
            <a:lvl2pPr marL="914400" lvl="1"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2pPr>
            <a:lvl3pPr marL="1371600" lvl="2"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3pPr>
            <a:lvl4pPr marL="1828800" lvl="3"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4pPr>
            <a:lvl5pPr marL="2286000" lvl="4"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5pPr>
            <a:lvl6pPr marL="2743200" lvl="5"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6pPr>
            <a:lvl7pPr marL="3200400" lvl="6"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7pPr>
            <a:lvl8pPr marL="3657600" lvl="7" indent="-317500" rtl="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8pPr>
            <a:lvl9pPr marL="4114800" lvl="8" indent="-317500" rtl="0">
              <a:lnSpc>
                <a:spcPct val="115000"/>
              </a:lnSpc>
              <a:spcBef>
                <a:spcPts val="1600"/>
              </a:spcBef>
              <a:spcAft>
                <a:spcPts val="1600"/>
              </a:spcAft>
              <a:buClr>
                <a:schemeClr val="dk2"/>
              </a:buClr>
              <a:buSzPts val="1400"/>
              <a:buFont typeface="Rubik"/>
              <a:buChar char="■"/>
              <a:defRPr>
                <a:solidFill>
                  <a:schemeClr val="dk2"/>
                </a:solidFill>
                <a:latin typeface="Rubik"/>
                <a:ea typeface="Rubik"/>
                <a:cs typeface="Rubik"/>
                <a:sym typeface="Rubik"/>
              </a:defRPr>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s://html5up.net/uploads/demos/strata/"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color.adobe.com/create" TargetMode="External"/><Relationship Id="rId7" Type="http://schemas.openxmlformats.org/officeDocument/2006/relationships/hyperlink" Target="https://color.adobe.com/create/image"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colorbrewer2.org/" TargetMode="External"/><Relationship Id="rId5" Type="http://schemas.openxmlformats.org/officeDocument/2006/relationships/hyperlink" Target="https://coolors.co/app" TargetMode="External"/><Relationship Id="rId4" Type="http://schemas.openxmlformats.org/officeDocument/2006/relationships/hyperlink" Target="https://www.colourlovers.com/"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transparenttextures.com/"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hyperlink" Target="https://www.webfx.com/blog/web-design/textured-website-designs-inspiration/" TargetMode="External"/><Relationship Id="rId4" Type="http://schemas.openxmlformats.org/officeDocument/2006/relationships/hyperlink" Target="https://www.smashingmagazine.com/2011/10/whys-hows-textures-web-design/"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7.gi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hyperlink" Target="https://codepen.io/vanwars/pen/wZyPLB?editors=1000"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hyperlink" Target="https://www.nuabikes.com/" TargetMode="External"/><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developer.spotify.com/branding-guidelines/"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hyperlink" Target="https://www.northwestern.edu/brand/brand-assets/guidelines/index.html"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harmony.intuit.com/" TargetMode="External"/><Relationship Id="rId3" Type="http://schemas.openxmlformats.org/officeDocument/2006/relationships/hyperlink" Target="https://www.lightningdesignsystem.com/" TargetMode="External"/><Relationship Id="rId7" Type="http://schemas.openxmlformats.org/officeDocument/2006/relationships/hyperlink" Target="http://carbondesignsystem.com/"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hyperlink" Target="https://design.firefox.com/photon/welcome.html" TargetMode="External"/><Relationship Id="rId5" Type="http://schemas.openxmlformats.org/officeDocument/2006/relationships/hyperlink" Target="https://atlassian.design/" TargetMode="External"/><Relationship Id="rId4" Type="http://schemas.openxmlformats.org/officeDocument/2006/relationships/hyperlink" Target="https://ant.design/" TargetMode="External"/><Relationship Id="rId9" Type="http://schemas.openxmlformats.org/officeDocument/2006/relationships/hyperlink" Target="https://polaris.shopify.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ctrTitle"/>
          </p:nvPr>
        </p:nvSpPr>
        <p:spPr>
          <a:xfrm>
            <a:off x="311708" y="744575"/>
            <a:ext cx="8520600" cy="20526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7200"/>
              <a:buFont typeface="Arial"/>
              <a:buNone/>
            </a:pPr>
            <a:r>
              <a:rPr lang="en-US"/>
              <a:t>Visual Design &amp; Composition</a:t>
            </a:r>
            <a:endParaRPr/>
          </a:p>
        </p:txBody>
      </p:sp>
      <p:sp>
        <p:nvSpPr>
          <p:cNvPr id="113" name="Google Shape;113;p27"/>
          <p:cNvSpPr txBox="1">
            <a:spLocks noGrp="1"/>
          </p:cNvSpPr>
          <p:nvPr>
            <p:ph type="subTitle" idx="1"/>
          </p:nvPr>
        </p:nvSpPr>
        <p:spPr>
          <a:xfrm>
            <a:off x="311700" y="2834125"/>
            <a:ext cx="8520600" cy="792600"/>
          </a:xfrm>
          <a:prstGeom prst="rect">
            <a:avLst/>
          </a:prstGeom>
          <a:noFill/>
          <a:ln>
            <a:noFill/>
          </a:ln>
        </p:spPr>
        <p:txBody>
          <a:bodyPr spcFirstLastPara="1" wrap="square" lIns="68575" tIns="34275" rIns="68575" bIns="34275" anchor="t" anchorCtr="0">
            <a:noAutofit/>
          </a:bodyPr>
          <a:lstStyle/>
          <a:p>
            <a:pPr marL="0" lvl="0" indent="0" algn="ctr" rtl="0">
              <a:lnSpc>
                <a:spcPct val="80000"/>
              </a:lnSpc>
              <a:spcBef>
                <a:spcPts val="800"/>
              </a:spcBef>
              <a:spcAft>
                <a:spcPts val="0"/>
              </a:spcAft>
              <a:buClr>
                <a:srgbClr val="3A3838"/>
              </a:buClr>
              <a:buSzPts val="1800"/>
              <a:buNone/>
            </a:pPr>
            <a:r>
              <a:rPr lang="en-US" sz="1700"/>
              <a:t>Color</a:t>
            </a:r>
            <a:endParaRPr sz="1700"/>
          </a:p>
          <a:p>
            <a:pPr marL="0" lvl="0" indent="0" algn="ctr" rtl="0">
              <a:lnSpc>
                <a:spcPct val="80000"/>
              </a:lnSpc>
              <a:spcBef>
                <a:spcPts val="800"/>
              </a:spcBef>
              <a:spcAft>
                <a:spcPts val="0"/>
              </a:spcAft>
              <a:buClr>
                <a:srgbClr val="3A3838"/>
              </a:buClr>
              <a:buSzPts val="1800"/>
              <a:buNone/>
            </a:pPr>
            <a:r>
              <a:rPr lang="en-US" sz="1700"/>
              <a:t>Learning from Others</a:t>
            </a:r>
            <a:endParaRPr sz="1700"/>
          </a:p>
          <a:p>
            <a:pPr marL="0" lvl="0" indent="0" algn="ctr" rtl="0">
              <a:lnSpc>
                <a:spcPct val="80000"/>
              </a:lnSpc>
              <a:spcBef>
                <a:spcPts val="800"/>
              </a:spcBef>
              <a:spcAft>
                <a:spcPts val="0"/>
              </a:spcAft>
              <a:buClr>
                <a:srgbClr val="3A3838"/>
              </a:buClr>
              <a:buSzPts val="1800"/>
              <a:buNone/>
            </a:pPr>
            <a:r>
              <a:rPr lang="en-US" sz="1700"/>
              <a:t>Analyzing some websites</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4 Principles of Composition (of many)</a:t>
            </a:r>
            <a:endParaRPr/>
          </a:p>
        </p:txBody>
      </p:sp>
      <p:sp>
        <p:nvSpPr>
          <p:cNvPr id="189" name="Google Shape;18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lvl="0" indent="-279400" algn="l" rtl="0">
              <a:spcBef>
                <a:spcPts val="0"/>
              </a:spcBef>
              <a:spcAft>
                <a:spcPts val="0"/>
              </a:spcAft>
              <a:buSzPts val="1800"/>
              <a:buChar char="●"/>
            </a:pPr>
            <a:r>
              <a:rPr lang="en-US"/>
              <a:t>Proximity</a:t>
            </a:r>
            <a:endParaRPr/>
          </a:p>
          <a:p>
            <a:pPr marL="342900" lvl="0" indent="-279400" algn="l" rtl="0">
              <a:spcBef>
                <a:spcPts val="0"/>
              </a:spcBef>
              <a:spcAft>
                <a:spcPts val="0"/>
              </a:spcAft>
              <a:buSzPts val="1800"/>
              <a:buChar char="●"/>
            </a:pPr>
            <a:r>
              <a:rPr lang="en-US"/>
              <a:t>Alignment</a:t>
            </a:r>
            <a:endParaRPr/>
          </a:p>
          <a:p>
            <a:pPr marL="342900" lvl="0" indent="-279400" algn="l" rtl="0">
              <a:spcBef>
                <a:spcPts val="0"/>
              </a:spcBef>
              <a:spcAft>
                <a:spcPts val="0"/>
              </a:spcAft>
              <a:buSzPts val="1800"/>
              <a:buChar char="●"/>
            </a:pPr>
            <a:r>
              <a:rPr lang="en-US"/>
              <a:t>Repetition</a:t>
            </a:r>
            <a:endParaRPr/>
          </a:p>
          <a:p>
            <a:pPr marL="342900" lvl="0" indent="-279400" algn="l" rtl="0">
              <a:spcBef>
                <a:spcPts val="0"/>
              </a:spcBef>
              <a:spcAft>
                <a:spcPts val="0"/>
              </a:spcAft>
              <a:buSzPts val="1800"/>
              <a:buChar char="●"/>
            </a:pPr>
            <a:r>
              <a:rPr lang="en-US"/>
              <a:t>Contrast</a:t>
            </a:r>
            <a:endParaRPr/>
          </a:p>
        </p:txBody>
      </p:sp>
      <p:sp>
        <p:nvSpPr>
          <p:cNvPr id="190" name="Google Shape;19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Proximity</a:t>
            </a:r>
            <a:endParaRPr/>
          </a:p>
        </p:txBody>
      </p:sp>
      <p:sp>
        <p:nvSpPr>
          <p:cNvPr id="197" name="Google Shape;19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457200" y="368972"/>
            <a:ext cx="8229600" cy="717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Principle of Proximity</a:t>
            </a:r>
            <a:endParaRPr sz="3000" i="0" u="none" strike="noStrike" cap="none">
              <a:solidFill>
                <a:schemeClr val="dk1"/>
              </a:solidFill>
              <a:latin typeface="Oswald"/>
              <a:ea typeface="Oswald"/>
              <a:cs typeface="Oswald"/>
              <a:sym typeface="Oswald"/>
            </a:endParaRPr>
          </a:p>
        </p:txBody>
      </p:sp>
      <p:sp>
        <p:nvSpPr>
          <p:cNvPr id="204" name="Google Shape;204;p38"/>
          <p:cNvSpPr txBox="1">
            <a:spLocks noGrp="1"/>
          </p:cNvSpPr>
          <p:nvPr>
            <p:ph type="body" idx="1"/>
          </p:nvPr>
        </p:nvSpPr>
        <p:spPr>
          <a:xfrm>
            <a:off x="457200" y="1208943"/>
            <a:ext cx="8229600" cy="1621800"/>
          </a:xfrm>
          <a:prstGeom prst="rect">
            <a:avLst/>
          </a:prstGeom>
          <a:noFill/>
          <a:ln>
            <a:noFill/>
          </a:ln>
        </p:spPr>
        <p:txBody>
          <a:bodyPr spcFirstLastPara="1" wrap="square" lIns="68575" tIns="34275" rIns="68575" bIns="34275" anchor="t" anchorCtr="0">
            <a:noAutofit/>
          </a:bodyPr>
          <a:lstStyle/>
          <a:p>
            <a:pPr marL="0" marR="0" lvl="0" indent="0" algn="l" rtl="0">
              <a:spcBef>
                <a:spcPts val="500"/>
              </a:spcBef>
              <a:spcAft>
                <a:spcPts val="0"/>
              </a:spcAft>
              <a:buNone/>
            </a:pPr>
            <a:r>
              <a:rPr lang="en-US" i="0" u="none" strike="noStrike" cap="none">
                <a:solidFill>
                  <a:srgbClr val="666666"/>
                </a:solidFill>
              </a:rPr>
              <a:t>Physical closeness implies a relationship.</a:t>
            </a:r>
            <a:endParaRPr>
              <a:solidFill>
                <a:srgbClr val="666666"/>
              </a:solidFill>
            </a:endParaRPr>
          </a:p>
          <a:p>
            <a:pPr marL="558800" marR="0" lvl="1" indent="-165100" algn="l" rtl="0">
              <a:spcBef>
                <a:spcPts val="400"/>
              </a:spcBef>
              <a:spcAft>
                <a:spcPts val="0"/>
              </a:spcAft>
              <a:buClr>
                <a:srgbClr val="666666"/>
              </a:buClr>
              <a:buSzPts val="1400"/>
              <a:buFont typeface="Rubik"/>
              <a:buChar char="–"/>
            </a:pPr>
            <a:r>
              <a:rPr lang="en-US" i="0" u="none" strike="noStrike" cap="none">
                <a:solidFill>
                  <a:srgbClr val="666666"/>
                </a:solidFill>
              </a:rPr>
              <a:t>Group related items together</a:t>
            </a:r>
            <a:endParaRPr>
              <a:solidFill>
                <a:srgbClr val="666666"/>
              </a:solidFill>
            </a:endParaRPr>
          </a:p>
          <a:p>
            <a:pPr marL="558800" marR="0" lvl="1" indent="-165100" algn="l" rtl="0">
              <a:spcBef>
                <a:spcPts val="400"/>
              </a:spcBef>
              <a:spcAft>
                <a:spcPts val="0"/>
              </a:spcAft>
              <a:buClr>
                <a:srgbClr val="666666"/>
              </a:buClr>
              <a:buSzPts val="1400"/>
              <a:buFont typeface="Rubik"/>
              <a:buChar char="–"/>
            </a:pPr>
            <a:r>
              <a:rPr lang="en-US" i="0" u="none" strike="noStrike" cap="none">
                <a:solidFill>
                  <a:srgbClr val="666666"/>
                </a:solidFill>
              </a:rPr>
              <a:t>Separate items that are not related</a:t>
            </a:r>
            <a:endParaRPr i="0" u="none" strike="noStrike" cap="none">
              <a:solidFill>
                <a:srgbClr val="666666"/>
              </a:solidFill>
            </a:endParaRPr>
          </a:p>
          <a:p>
            <a:pPr marL="254000" marR="0" lvl="0" indent="-101600" algn="l" rtl="0">
              <a:spcBef>
                <a:spcPts val="500"/>
              </a:spcBef>
              <a:spcAft>
                <a:spcPts val="800"/>
              </a:spcAft>
              <a:buClr>
                <a:schemeClr val="dk1"/>
              </a:buClr>
              <a:buSzPts val="2400"/>
              <a:buFont typeface="Arial"/>
              <a:buNone/>
            </a:pPr>
            <a:endParaRPr i="0" u="none" strike="noStrike" cap="none">
              <a:solidFill>
                <a:srgbClr val="666666"/>
              </a:solidFill>
            </a:endParaRPr>
          </a:p>
        </p:txBody>
      </p:sp>
      <p:pic>
        <p:nvPicPr>
          <p:cNvPr id="205" name="Google Shape;205;p38"/>
          <p:cNvPicPr preferRelativeResize="0">
            <a:picLocks noGrp="1"/>
          </p:cNvPicPr>
          <p:nvPr>
            <p:ph type="body" idx="1"/>
          </p:nvPr>
        </p:nvPicPr>
        <p:blipFill rotWithShape="1">
          <a:blip r:embed="rId3">
            <a:alphaModFix/>
          </a:blip>
          <a:srcRect/>
          <a:stretch/>
        </p:blipFill>
        <p:spPr>
          <a:xfrm>
            <a:off x="7180883" y="1398066"/>
            <a:ext cx="1506000" cy="1506000"/>
          </a:xfrm>
          <a:prstGeom prst="rect">
            <a:avLst/>
          </a:prstGeom>
          <a:noFill/>
          <a:ln>
            <a:noFill/>
          </a:ln>
        </p:spPr>
      </p:pic>
      <p:pic>
        <p:nvPicPr>
          <p:cNvPr id="206" name="Google Shape;206;p38"/>
          <p:cNvPicPr preferRelativeResize="0"/>
          <p:nvPr/>
        </p:nvPicPr>
        <p:blipFill rotWithShape="1">
          <a:blip r:embed="rId4">
            <a:alphaModFix/>
          </a:blip>
          <a:srcRect/>
          <a:stretch/>
        </p:blipFill>
        <p:spPr>
          <a:xfrm>
            <a:off x="5482928" y="1398066"/>
            <a:ext cx="1505942" cy="15059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9"/>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Which is easier to scan and interpret?</a:t>
            </a:r>
            <a:endParaRPr sz="3000" i="0" u="none" strike="noStrike" cap="none">
              <a:solidFill>
                <a:schemeClr val="dk1"/>
              </a:solidFill>
              <a:latin typeface="Oswald"/>
              <a:ea typeface="Oswald"/>
              <a:cs typeface="Oswald"/>
              <a:sym typeface="Oswald"/>
            </a:endParaRPr>
          </a:p>
        </p:txBody>
      </p:sp>
      <p:pic>
        <p:nvPicPr>
          <p:cNvPr id="213" name="Google Shape;213;p39" descr="proximity_1.png"/>
          <p:cNvPicPr preferRelativeResize="0"/>
          <p:nvPr/>
        </p:nvPicPr>
        <p:blipFill rotWithShape="1">
          <a:blip r:embed="rId3">
            <a:alphaModFix/>
          </a:blip>
          <a:srcRect r="54241"/>
          <a:stretch/>
        </p:blipFill>
        <p:spPr>
          <a:xfrm>
            <a:off x="1738579" y="1184269"/>
            <a:ext cx="2626784" cy="3676650"/>
          </a:xfrm>
          <a:prstGeom prst="rect">
            <a:avLst/>
          </a:prstGeom>
          <a:noFill/>
          <a:ln>
            <a:noFill/>
          </a:ln>
        </p:spPr>
      </p:pic>
      <p:pic>
        <p:nvPicPr>
          <p:cNvPr id="214" name="Google Shape;214;p39" descr="proximity_1.png"/>
          <p:cNvPicPr preferRelativeResize="0"/>
          <p:nvPr/>
        </p:nvPicPr>
        <p:blipFill rotWithShape="1">
          <a:blip r:embed="rId3">
            <a:alphaModFix/>
          </a:blip>
          <a:srcRect l="52729"/>
          <a:stretch/>
        </p:blipFill>
        <p:spPr>
          <a:xfrm>
            <a:off x="4691858" y="1184263"/>
            <a:ext cx="2713563" cy="3676650"/>
          </a:xfrm>
          <a:prstGeom prst="rect">
            <a:avLst/>
          </a:prstGeom>
          <a:noFill/>
          <a:ln>
            <a:noFill/>
          </a:ln>
        </p:spPr>
      </p:pic>
      <p:sp>
        <p:nvSpPr>
          <p:cNvPr id="215" name="Google Shape;21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Which is easier to scan</a:t>
            </a:r>
            <a:r>
              <a:rPr lang="en-US"/>
              <a:t> and interpret</a:t>
            </a:r>
            <a:r>
              <a:rPr lang="en-US">
                <a:latin typeface="Oswald"/>
                <a:ea typeface="Oswald"/>
                <a:cs typeface="Oswald"/>
                <a:sym typeface="Oswald"/>
              </a:rPr>
              <a:t>?</a:t>
            </a:r>
            <a:endParaRPr sz="3000" i="0" u="none" strike="noStrike" cap="none">
              <a:solidFill>
                <a:schemeClr val="dk1"/>
              </a:solidFill>
              <a:latin typeface="Oswald"/>
              <a:ea typeface="Oswald"/>
              <a:cs typeface="Oswald"/>
              <a:sym typeface="Oswald"/>
            </a:endParaRPr>
          </a:p>
        </p:txBody>
      </p:sp>
      <p:pic>
        <p:nvPicPr>
          <p:cNvPr id="222" name="Google Shape;222;p40"/>
          <p:cNvPicPr preferRelativeResize="0"/>
          <p:nvPr/>
        </p:nvPicPr>
        <p:blipFill rotWithShape="1">
          <a:blip r:embed="rId3">
            <a:alphaModFix/>
          </a:blip>
          <a:srcRect l="3983" t="6232" r="10340" b="11767"/>
          <a:stretch/>
        </p:blipFill>
        <p:spPr>
          <a:xfrm>
            <a:off x="1257298" y="1715176"/>
            <a:ext cx="3254869" cy="1759237"/>
          </a:xfrm>
          <a:prstGeom prst="rect">
            <a:avLst/>
          </a:prstGeom>
          <a:noFill/>
          <a:ln>
            <a:noFill/>
          </a:ln>
          <a:effectLst>
            <a:outerShdw blurRad="292100" dist="139700" dir="2700000" algn="tl" rotWithShape="0">
              <a:srgbClr val="333333">
                <a:alpha val="64709"/>
              </a:srgbClr>
            </a:outerShdw>
          </a:effectLst>
        </p:spPr>
      </p:pic>
      <p:pic>
        <p:nvPicPr>
          <p:cNvPr id="223" name="Google Shape;223;p40"/>
          <p:cNvPicPr preferRelativeResize="0"/>
          <p:nvPr/>
        </p:nvPicPr>
        <p:blipFill rotWithShape="1">
          <a:blip r:embed="rId4">
            <a:alphaModFix/>
          </a:blip>
          <a:srcRect l="14303" t="6484" r="15648" b="11433"/>
          <a:stretch/>
        </p:blipFill>
        <p:spPr>
          <a:xfrm>
            <a:off x="4768856" y="1727476"/>
            <a:ext cx="3396092" cy="1759238"/>
          </a:xfrm>
          <a:prstGeom prst="rect">
            <a:avLst/>
          </a:prstGeom>
          <a:noFill/>
          <a:ln>
            <a:noFill/>
          </a:ln>
          <a:effectLst>
            <a:outerShdw blurRad="292100" dist="139700" dir="2700000" algn="tl" rotWithShape="0">
              <a:srgbClr val="333333">
                <a:alpha val="64709"/>
              </a:srgbClr>
            </a:outerShdw>
          </a:effectLst>
        </p:spPr>
      </p:pic>
      <p:sp>
        <p:nvSpPr>
          <p:cNvPr id="224" name="Google Shape;22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41" descr="whitespace_google.png"/>
          <p:cNvPicPr preferRelativeResize="0"/>
          <p:nvPr/>
        </p:nvPicPr>
        <p:blipFill rotWithShape="1">
          <a:blip r:embed="rId3">
            <a:alphaModFix/>
          </a:blip>
          <a:srcRect/>
          <a:stretch/>
        </p:blipFill>
        <p:spPr>
          <a:xfrm>
            <a:off x="2161775" y="1293049"/>
            <a:ext cx="5138875" cy="3572224"/>
          </a:xfrm>
          <a:prstGeom prst="rect">
            <a:avLst/>
          </a:prstGeom>
          <a:noFill/>
          <a:ln>
            <a:noFill/>
          </a:ln>
          <a:effectLst>
            <a:outerShdw blurRad="292100" dist="139700" dir="2700000" algn="tl" rotWithShape="0">
              <a:srgbClr val="333333">
                <a:alpha val="64709"/>
              </a:srgbClr>
            </a:outerShdw>
          </a:effectLst>
        </p:spPr>
      </p:pic>
      <p:sp>
        <p:nvSpPr>
          <p:cNvPr id="231" name="Google Shape;231;p41"/>
          <p:cNvSpPr txBox="1">
            <a:spLocks noGrp="1"/>
          </p:cNvSpPr>
          <p:nvPr>
            <p:ph type="title" idx="4294967295"/>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What is the purpose of all this whitespace?</a:t>
            </a:r>
            <a:endParaRPr sz="3000" i="0" u="none" strike="noStrike" cap="none">
              <a:solidFill>
                <a:schemeClr val="dk1"/>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Use Whitespace</a:t>
            </a:r>
            <a:endParaRPr sz="3000" i="0" u="none" strike="noStrike" cap="none">
              <a:solidFill>
                <a:schemeClr val="dk1"/>
              </a:solidFill>
              <a:latin typeface="Oswald"/>
              <a:ea typeface="Oswald"/>
              <a:cs typeface="Oswald"/>
              <a:sym typeface="Oswald"/>
            </a:endParaRPr>
          </a:p>
        </p:txBody>
      </p:sp>
      <p:sp>
        <p:nvSpPr>
          <p:cNvPr id="238" name="Google Shape;238;p4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342900" lvl="0" indent="-279400" algn="l" rtl="0">
              <a:spcBef>
                <a:spcPts val="0"/>
              </a:spcBef>
              <a:spcAft>
                <a:spcPts val="0"/>
              </a:spcAft>
              <a:buSzPts val="1800"/>
              <a:buChar char="●"/>
            </a:pPr>
            <a:r>
              <a:rPr lang="en-US" sz="1800"/>
              <a:t>Helps to group items</a:t>
            </a:r>
            <a:endParaRPr sz="1800"/>
          </a:p>
          <a:p>
            <a:pPr marL="342900" lvl="0" indent="-279400" algn="l" rtl="0">
              <a:spcBef>
                <a:spcPts val="1600"/>
              </a:spcBef>
              <a:spcAft>
                <a:spcPts val="0"/>
              </a:spcAft>
              <a:buSzPts val="1800"/>
              <a:buChar char="●"/>
            </a:pPr>
            <a:r>
              <a:rPr lang="en-US" sz="1800"/>
              <a:t>Helps readers scan</a:t>
            </a:r>
            <a:endParaRPr sz="1800"/>
          </a:p>
          <a:p>
            <a:pPr marL="342900" lvl="0" indent="-279400" algn="l" rtl="0">
              <a:spcBef>
                <a:spcPts val="1600"/>
              </a:spcBef>
              <a:spcAft>
                <a:spcPts val="0"/>
              </a:spcAft>
              <a:buSzPts val="1800"/>
              <a:buChar char="●"/>
            </a:pPr>
            <a:r>
              <a:rPr lang="en-US" sz="1800"/>
              <a:t>Suggestions:</a:t>
            </a:r>
            <a:endParaRPr sz="1800"/>
          </a:p>
          <a:p>
            <a:pPr marL="685800" lvl="1" indent="-279400" algn="l" rtl="0">
              <a:spcBef>
                <a:spcPts val="1600"/>
              </a:spcBef>
              <a:spcAft>
                <a:spcPts val="0"/>
              </a:spcAft>
              <a:buSzPts val="1800"/>
              <a:buChar char="○"/>
            </a:pPr>
            <a:r>
              <a:rPr lang="en-US" sz="1800"/>
              <a:t>Put margins (white space) around all content.</a:t>
            </a:r>
            <a:endParaRPr sz="1800"/>
          </a:p>
          <a:p>
            <a:pPr marL="685800" lvl="1" indent="-279400" algn="l" rtl="0">
              <a:spcBef>
                <a:spcPts val="1600"/>
              </a:spcBef>
              <a:spcAft>
                <a:spcPts val="0"/>
              </a:spcAft>
              <a:buSzPts val="1800"/>
              <a:buChar char="○"/>
            </a:pPr>
            <a:r>
              <a:rPr lang="en-US" sz="1800"/>
              <a:t>Maintain a sense of proportion between the object and its surroundings.</a:t>
            </a:r>
            <a:endParaRPr sz="1800"/>
          </a:p>
          <a:p>
            <a:pPr marL="685800" lvl="1" indent="-279400" algn="l" rtl="0">
              <a:spcBef>
                <a:spcPts val="1600"/>
              </a:spcBef>
              <a:spcAft>
                <a:spcPts val="0"/>
              </a:spcAft>
              <a:buSzPts val="1800"/>
              <a:buChar char="○"/>
            </a:pPr>
            <a:r>
              <a:rPr lang="en-US" sz="1800"/>
              <a:t>Don’t crowd controls together (even if grouped).</a:t>
            </a:r>
            <a:endParaRPr sz="1800"/>
          </a:p>
          <a:p>
            <a:pPr marL="0" lvl="0" indent="0" algn="l" rtl="0">
              <a:spcBef>
                <a:spcPts val="1600"/>
              </a:spcBef>
              <a:spcAft>
                <a:spcPts val="0"/>
              </a:spcAft>
              <a:buClr>
                <a:schemeClr val="dk1"/>
              </a:buClr>
              <a:buSzPts val="2400"/>
              <a:buFont typeface="Arial"/>
              <a:buNone/>
            </a:pPr>
            <a:endParaRPr/>
          </a:p>
          <a:p>
            <a:pPr marL="0" lvl="0" indent="0" algn="l" rtl="0">
              <a:spcBef>
                <a:spcPts val="1600"/>
              </a:spcBef>
              <a:spcAft>
                <a:spcPts val="0"/>
              </a:spcAft>
              <a:buClr>
                <a:schemeClr val="dk1"/>
              </a:buClr>
              <a:buSzPts val="2400"/>
              <a:buFont typeface="Arial"/>
              <a:buNone/>
            </a:pPr>
            <a:endParaRPr/>
          </a:p>
          <a:p>
            <a:pPr marL="0" lvl="0" indent="0" algn="l" rtl="0">
              <a:spcBef>
                <a:spcPts val="1600"/>
              </a:spcBef>
              <a:spcAft>
                <a:spcPts val="1600"/>
              </a:spcAft>
              <a:buClr>
                <a:schemeClr val="dk1"/>
              </a:buClr>
              <a:buSzPts val="2400"/>
              <a:buFont typeface="Arial"/>
              <a:buNone/>
            </a:pPr>
            <a:endParaRPr/>
          </a:p>
        </p:txBody>
      </p:sp>
      <p:sp>
        <p:nvSpPr>
          <p:cNvPr id="239" name="Google Shape;23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311700" y="19222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Alignment</a:t>
            </a:r>
            <a:endParaRPr/>
          </a:p>
        </p:txBody>
      </p:sp>
      <p:pic>
        <p:nvPicPr>
          <p:cNvPr id="246" name="Google Shape;246;p43"/>
          <p:cNvPicPr preferRelativeResize="0"/>
          <p:nvPr/>
        </p:nvPicPr>
        <p:blipFill rotWithShape="1">
          <a:blip r:embed="rId3">
            <a:alphaModFix/>
          </a:blip>
          <a:srcRect/>
          <a:stretch/>
        </p:blipFill>
        <p:spPr>
          <a:xfrm>
            <a:off x="3819033" y="2832694"/>
            <a:ext cx="1505942" cy="1505942"/>
          </a:xfrm>
          <a:prstGeom prst="rect">
            <a:avLst/>
          </a:prstGeom>
          <a:noFill/>
          <a:ln>
            <a:noFill/>
          </a:ln>
        </p:spPr>
      </p:pic>
      <p:sp>
        <p:nvSpPr>
          <p:cNvPr id="247" name="Google Shape;24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Principle of Alignment</a:t>
            </a:r>
            <a:endParaRPr sz="3000" i="0" u="none" strike="noStrike" cap="none">
              <a:solidFill>
                <a:schemeClr val="dk1"/>
              </a:solidFill>
              <a:latin typeface="Oswald"/>
              <a:ea typeface="Oswald"/>
              <a:cs typeface="Oswald"/>
              <a:sym typeface="Oswald"/>
            </a:endParaRPr>
          </a:p>
        </p:txBody>
      </p:sp>
      <p:sp>
        <p:nvSpPr>
          <p:cNvPr id="254" name="Google Shape;254;p44"/>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Autofit/>
          </a:bodyPr>
          <a:lstStyle/>
          <a:p>
            <a:pPr marL="254000" marR="0" lvl="0" indent="-203200" algn="l" rtl="0">
              <a:spcBef>
                <a:spcPts val="0"/>
              </a:spcBef>
              <a:spcAft>
                <a:spcPts val="0"/>
              </a:spcAft>
              <a:buClr>
                <a:srgbClr val="666666"/>
              </a:buClr>
              <a:buSzPts val="1400"/>
              <a:buFont typeface="Rubik"/>
              <a:buChar char="•"/>
            </a:pPr>
            <a:r>
              <a:rPr lang="en-US" i="0" u="none" strike="noStrike" cap="none">
                <a:solidFill>
                  <a:srgbClr val="666666"/>
                </a:solidFill>
              </a:rPr>
              <a:t>Nothing should be placed arbitrarily. </a:t>
            </a:r>
            <a:endParaRPr i="0" u="none" strike="noStrike" cap="none">
              <a:solidFill>
                <a:srgbClr val="666666"/>
              </a:solidFill>
            </a:endParaRPr>
          </a:p>
          <a:p>
            <a:pPr marL="254000" marR="0" lvl="0" indent="-203200" algn="l" rtl="0">
              <a:spcBef>
                <a:spcPts val="500"/>
              </a:spcBef>
              <a:spcAft>
                <a:spcPts val="1600"/>
              </a:spcAft>
              <a:buClr>
                <a:srgbClr val="666666"/>
              </a:buClr>
              <a:buSzPts val="1400"/>
              <a:buFont typeface="Rubik"/>
              <a:buChar char="•"/>
            </a:pPr>
            <a:r>
              <a:rPr lang="en-US" i="0" u="none" strike="noStrike" cap="none">
                <a:solidFill>
                  <a:srgbClr val="666666"/>
                </a:solidFill>
              </a:rPr>
              <a:t>Every item should have a visual connection with something else on the page.</a:t>
            </a:r>
            <a:endParaRPr>
              <a:solidFill>
                <a:srgbClr val="666666"/>
              </a:solidFill>
            </a:endParaRPr>
          </a:p>
        </p:txBody>
      </p:sp>
      <p:pic>
        <p:nvPicPr>
          <p:cNvPr id="255" name="Google Shape;255;p44"/>
          <p:cNvPicPr preferRelativeResize="0"/>
          <p:nvPr/>
        </p:nvPicPr>
        <p:blipFill rotWithShape="1">
          <a:blip r:embed="rId3">
            <a:alphaModFix/>
          </a:blip>
          <a:srcRect l="7402" t="5158" r="13596" b="8864"/>
          <a:stretch/>
        </p:blipFill>
        <p:spPr>
          <a:xfrm>
            <a:off x="6066936" y="2850235"/>
            <a:ext cx="2619864" cy="1371600"/>
          </a:xfrm>
          <a:prstGeom prst="rect">
            <a:avLst/>
          </a:prstGeom>
          <a:noFill/>
          <a:ln>
            <a:noFill/>
          </a:ln>
          <a:effectLst>
            <a:outerShdw blurRad="292100" dist="139700" dir="2700000" algn="tl" rotWithShape="0">
              <a:srgbClr val="333333">
                <a:alpha val="64709"/>
              </a:srgbClr>
            </a:outerShdw>
          </a:effectLst>
        </p:spPr>
      </p:pic>
      <p:pic>
        <p:nvPicPr>
          <p:cNvPr id="256" name="Google Shape;256;p44"/>
          <p:cNvPicPr preferRelativeResize="0"/>
          <p:nvPr/>
        </p:nvPicPr>
        <p:blipFill rotWithShape="1">
          <a:blip r:embed="rId4">
            <a:alphaModFix/>
          </a:blip>
          <a:srcRect l="3983" t="6232" r="10340" b="11767"/>
          <a:stretch/>
        </p:blipFill>
        <p:spPr>
          <a:xfrm>
            <a:off x="305019" y="2850235"/>
            <a:ext cx="2769102" cy="1371600"/>
          </a:xfrm>
          <a:prstGeom prst="rect">
            <a:avLst/>
          </a:prstGeom>
          <a:noFill/>
          <a:ln>
            <a:noFill/>
          </a:ln>
          <a:effectLst>
            <a:outerShdw blurRad="292100" dist="139700" dir="2700000" algn="tl" rotWithShape="0">
              <a:srgbClr val="333333">
                <a:alpha val="64709"/>
              </a:srgbClr>
            </a:outerShdw>
          </a:effectLst>
        </p:spPr>
      </p:pic>
      <p:pic>
        <p:nvPicPr>
          <p:cNvPr id="257" name="Google Shape;257;p44"/>
          <p:cNvPicPr preferRelativeResize="0"/>
          <p:nvPr/>
        </p:nvPicPr>
        <p:blipFill rotWithShape="1">
          <a:blip r:embed="rId5">
            <a:alphaModFix/>
          </a:blip>
          <a:srcRect l="14303" t="6484" r="15648" b="11433"/>
          <a:stretch/>
        </p:blipFill>
        <p:spPr>
          <a:xfrm>
            <a:off x="3217910" y="2850235"/>
            <a:ext cx="2647780" cy="1371600"/>
          </a:xfrm>
          <a:prstGeom prst="rect">
            <a:avLst/>
          </a:prstGeom>
          <a:noFill/>
          <a:ln>
            <a:noFill/>
          </a:ln>
          <a:effectLst>
            <a:outerShdw blurRad="292100" dist="139700" dir="2700000" algn="tl" rotWithShape="0">
              <a:srgbClr val="333333">
                <a:alpha val="64709"/>
              </a:srgbClr>
            </a:outerShdw>
          </a:effectLst>
        </p:spPr>
      </p:pic>
      <p:cxnSp>
        <p:nvCxnSpPr>
          <p:cNvPr id="258" name="Google Shape;258;p44"/>
          <p:cNvCxnSpPr/>
          <p:nvPr/>
        </p:nvCxnSpPr>
        <p:spPr>
          <a:xfrm>
            <a:off x="4612067" y="2499531"/>
            <a:ext cx="0" cy="2132700"/>
          </a:xfrm>
          <a:prstGeom prst="straightConnector1">
            <a:avLst/>
          </a:prstGeom>
          <a:noFill/>
          <a:ln w="12700" cap="flat" cmpd="sng">
            <a:solidFill>
              <a:schemeClr val="dk1"/>
            </a:solidFill>
            <a:prstDash val="dash"/>
            <a:round/>
            <a:headEnd type="none" w="sm" len="sm"/>
            <a:tailEnd type="none" w="sm" len="sm"/>
          </a:ln>
        </p:spPr>
      </p:cxnSp>
      <p:cxnSp>
        <p:nvCxnSpPr>
          <p:cNvPr id="259" name="Google Shape;259;p44"/>
          <p:cNvCxnSpPr/>
          <p:nvPr/>
        </p:nvCxnSpPr>
        <p:spPr>
          <a:xfrm>
            <a:off x="8542716" y="2499531"/>
            <a:ext cx="0" cy="2132700"/>
          </a:xfrm>
          <a:prstGeom prst="straightConnector1">
            <a:avLst/>
          </a:prstGeom>
          <a:noFill/>
          <a:ln w="12700" cap="flat" cmpd="sng">
            <a:solidFill>
              <a:schemeClr val="dk1"/>
            </a:solidFill>
            <a:prstDash val="dash"/>
            <a:round/>
            <a:headEnd type="none" w="sm" len="sm"/>
            <a:tailEnd type="none" w="sm" len="sm"/>
          </a:ln>
        </p:spPr>
      </p:cxnSp>
      <p:sp>
        <p:nvSpPr>
          <p:cNvPr id="260" name="Google Shape;26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5"/>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Avoid center-aligned text</a:t>
            </a:r>
            <a:endParaRPr sz="3000" i="0" u="none" strike="noStrike" cap="none">
              <a:solidFill>
                <a:schemeClr val="dk1"/>
              </a:solidFill>
              <a:latin typeface="Oswald"/>
              <a:ea typeface="Oswald"/>
              <a:cs typeface="Oswald"/>
              <a:sym typeface="Oswald"/>
            </a:endParaRPr>
          </a:p>
        </p:txBody>
      </p:sp>
      <p:pic>
        <p:nvPicPr>
          <p:cNvPr id="267" name="Google Shape;267;p45" descr="alignment_party1.jpg"/>
          <p:cNvPicPr preferRelativeResize="0"/>
          <p:nvPr/>
        </p:nvPicPr>
        <p:blipFill rotWithShape="1">
          <a:blip r:embed="rId3">
            <a:alphaModFix/>
          </a:blip>
          <a:srcRect/>
          <a:stretch/>
        </p:blipFill>
        <p:spPr>
          <a:xfrm>
            <a:off x="1315775" y="1401762"/>
            <a:ext cx="3159125" cy="3159125"/>
          </a:xfrm>
          <a:prstGeom prst="rect">
            <a:avLst/>
          </a:prstGeom>
          <a:noFill/>
          <a:ln>
            <a:noFill/>
          </a:ln>
        </p:spPr>
      </p:pic>
      <p:pic>
        <p:nvPicPr>
          <p:cNvPr id="268" name="Google Shape;268;p45" descr="alignment_party2.jpg"/>
          <p:cNvPicPr preferRelativeResize="0"/>
          <p:nvPr/>
        </p:nvPicPr>
        <p:blipFill rotWithShape="1">
          <a:blip r:embed="rId4">
            <a:alphaModFix/>
          </a:blip>
          <a:srcRect/>
          <a:stretch/>
        </p:blipFill>
        <p:spPr>
          <a:xfrm>
            <a:off x="4670691" y="1401762"/>
            <a:ext cx="3157538" cy="3157538"/>
          </a:xfrm>
          <a:prstGeom prst="rect">
            <a:avLst/>
          </a:prstGeom>
          <a:noFill/>
          <a:ln>
            <a:noFill/>
          </a:ln>
        </p:spPr>
      </p:pic>
      <p:cxnSp>
        <p:nvCxnSpPr>
          <p:cNvPr id="269" name="Google Shape;269;p45"/>
          <p:cNvCxnSpPr>
            <a:stCxn id="267" idx="0"/>
            <a:endCxn id="267" idx="2"/>
          </p:cNvCxnSpPr>
          <p:nvPr/>
        </p:nvCxnSpPr>
        <p:spPr>
          <a:xfrm>
            <a:off x="2895337" y="1401762"/>
            <a:ext cx="0" cy="3159000"/>
          </a:xfrm>
          <a:prstGeom prst="straightConnector1">
            <a:avLst/>
          </a:prstGeom>
          <a:noFill/>
          <a:ln w="12700" cap="flat" cmpd="sng">
            <a:solidFill>
              <a:schemeClr val="dk1"/>
            </a:solidFill>
            <a:prstDash val="dash"/>
            <a:round/>
            <a:headEnd type="none" w="sm" len="sm"/>
            <a:tailEnd type="none" w="sm" len="sm"/>
          </a:ln>
        </p:spPr>
      </p:cxnSp>
      <p:cxnSp>
        <p:nvCxnSpPr>
          <p:cNvPr id="270" name="Google Shape;270;p45"/>
          <p:cNvCxnSpPr/>
          <p:nvPr/>
        </p:nvCxnSpPr>
        <p:spPr>
          <a:xfrm>
            <a:off x="5208321" y="1401762"/>
            <a:ext cx="0" cy="3159300"/>
          </a:xfrm>
          <a:prstGeom prst="straightConnector1">
            <a:avLst/>
          </a:prstGeom>
          <a:noFill/>
          <a:ln w="12700" cap="flat" cmpd="sng">
            <a:solidFill>
              <a:schemeClr val="dk1"/>
            </a:solidFill>
            <a:prstDash val="dash"/>
            <a:round/>
            <a:headEnd type="none" w="sm" len="sm"/>
            <a:tailEnd type="none" w="sm" len="sm"/>
          </a:ln>
        </p:spPr>
      </p:cxnSp>
      <p:sp>
        <p:nvSpPr>
          <p:cNvPr id="271" name="Google Shape;27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Announcements</a:t>
            </a:r>
            <a:endParaRPr/>
          </a:p>
        </p:txBody>
      </p:sp>
      <p:sp>
        <p:nvSpPr>
          <p:cNvPr id="120" name="Google Shape;120;p28"/>
          <p:cNvSpPr txBox="1">
            <a:spLocks noGrp="1"/>
          </p:cNvSpPr>
          <p:nvPr>
            <p:ph type="body" idx="1"/>
          </p:nvPr>
        </p:nvSpPr>
        <p:spPr>
          <a:xfrm>
            <a:off x="311738" y="1152469"/>
            <a:ext cx="8520600" cy="3416400"/>
          </a:xfrm>
          <a:prstGeom prst="rect">
            <a:avLst/>
          </a:prstGeom>
        </p:spPr>
        <p:txBody>
          <a:bodyPr spcFirstLastPara="1" wrap="square" lIns="91425" tIns="91425" rIns="91425" bIns="91425" anchor="t" anchorCtr="0">
            <a:noAutofit/>
          </a:bodyPr>
          <a:lstStyle/>
          <a:p>
            <a:pPr marL="685800" lvl="0" indent="-279400" algn="l" rtl="0">
              <a:spcBef>
                <a:spcPts val="0"/>
              </a:spcBef>
              <a:spcAft>
                <a:spcPts val="0"/>
              </a:spcAft>
              <a:buSzPts val="1800"/>
              <a:buAutoNum type="arabicPeriod"/>
            </a:pPr>
            <a:r>
              <a:rPr lang="en-US" sz="1800"/>
              <a:t>Guest speaker (Victoria Chávez) on Wednesday to talk about accessibility</a:t>
            </a:r>
            <a:endParaRPr sz="1800"/>
          </a:p>
          <a:p>
            <a:pPr marL="685800" lvl="0" indent="-279400" algn="l" rtl="0">
              <a:spcBef>
                <a:spcPts val="1000"/>
              </a:spcBef>
              <a:spcAft>
                <a:spcPts val="0"/>
              </a:spcAft>
              <a:buSzPts val="1800"/>
              <a:buAutoNum type="arabicPeriod"/>
            </a:pPr>
            <a:r>
              <a:rPr lang="en-US" sz="1800"/>
              <a:t>Lab 3 and Homework 1 will be posted this evening</a:t>
            </a:r>
            <a:endParaRPr sz="1800"/>
          </a:p>
          <a:p>
            <a:pPr marL="685800" lvl="0" indent="-279400" algn="l" rtl="0">
              <a:spcBef>
                <a:spcPts val="1000"/>
              </a:spcBef>
              <a:spcAft>
                <a:spcPts val="0"/>
              </a:spcAft>
              <a:buSzPts val="1800"/>
              <a:buAutoNum type="arabicPeriod"/>
            </a:pPr>
            <a:r>
              <a:rPr lang="en-US" sz="1800"/>
              <a:t>How’d it go in Lab this week? Any questions?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6"/>
          <p:cNvPicPr preferRelativeResize="0"/>
          <p:nvPr/>
        </p:nvPicPr>
        <p:blipFill rotWithShape="1">
          <a:blip r:embed="rId3">
            <a:alphaModFix/>
          </a:blip>
          <a:srcRect t="33940" b="33589"/>
          <a:stretch/>
        </p:blipFill>
        <p:spPr>
          <a:xfrm>
            <a:off x="1414463" y="333599"/>
            <a:ext cx="6386513" cy="4594707"/>
          </a:xfrm>
          <a:prstGeom prst="rect">
            <a:avLst/>
          </a:prstGeom>
          <a:noFill/>
          <a:ln>
            <a:noFill/>
          </a:ln>
        </p:spPr>
      </p:pic>
      <p:grpSp>
        <p:nvGrpSpPr>
          <p:cNvPr id="278" name="Google Shape;278;p46"/>
          <p:cNvGrpSpPr/>
          <p:nvPr/>
        </p:nvGrpSpPr>
        <p:grpSpPr>
          <a:xfrm>
            <a:off x="1556806" y="401637"/>
            <a:ext cx="6115500" cy="4670325"/>
            <a:chOff x="2075741" y="535516"/>
            <a:chExt cx="8154000" cy="6227100"/>
          </a:xfrm>
        </p:grpSpPr>
        <p:cxnSp>
          <p:nvCxnSpPr>
            <p:cNvPr id="279" name="Google Shape;279;p46"/>
            <p:cNvCxnSpPr/>
            <p:nvPr/>
          </p:nvCxnSpPr>
          <p:spPr>
            <a:xfrm>
              <a:off x="3142541" y="535516"/>
              <a:ext cx="600" cy="6227100"/>
            </a:xfrm>
            <a:prstGeom prst="straightConnector1">
              <a:avLst/>
            </a:prstGeom>
            <a:noFill/>
            <a:ln w="12700" cap="flat" cmpd="sng">
              <a:solidFill>
                <a:schemeClr val="dk1"/>
              </a:solidFill>
              <a:prstDash val="dash"/>
              <a:round/>
              <a:headEnd type="none" w="sm" len="sm"/>
              <a:tailEnd type="none" w="sm" len="sm"/>
            </a:ln>
          </p:spPr>
        </p:cxnSp>
        <p:cxnSp>
          <p:nvCxnSpPr>
            <p:cNvPr id="280" name="Google Shape;280;p46"/>
            <p:cNvCxnSpPr/>
            <p:nvPr/>
          </p:nvCxnSpPr>
          <p:spPr>
            <a:xfrm>
              <a:off x="5028491" y="535516"/>
              <a:ext cx="600" cy="6227100"/>
            </a:xfrm>
            <a:prstGeom prst="straightConnector1">
              <a:avLst/>
            </a:prstGeom>
            <a:noFill/>
            <a:ln w="12700" cap="flat" cmpd="sng">
              <a:solidFill>
                <a:schemeClr val="dk1"/>
              </a:solidFill>
              <a:prstDash val="dash"/>
              <a:round/>
              <a:headEnd type="none" w="sm" len="sm"/>
              <a:tailEnd type="none" w="sm" len="sm"/>
            </a:ln>
          </p:spPr>
        </p:cxnSp>
        <p:cxnSp>
          <p:nvCxnSpPr>
            <p:cNvPr id="281" name="Google Shape;281;p46"/>
            <p:cNvCxnSpPr/>
            <p:nvPr/>
          </p:nvCxnSpPr>
          <p:spPr>
            <a:xfrm>
              <a:off x="6095691" y="535516"/>
              <a:ext cx="600" cy="6227100"/>
            </a:xfrm>
            <a:prstGeom prst="straightConnector1">
              <a:avLst/>
            </a:prstGeom>
            <a:noFill/>
            <a:ln w="12700" cap="flat" cmpd="sng">
              <a:solidFill>
                <a:schemeClr val="dk1"/>
              </a:solidFill>
              <a:prstDash val="dash"/>
              <a:round/>
              <a:headEnd type="none" w="sm" len="sm"/>
              <a:tailEnd type="none" w="sm" len="sm"/>
            </a:ln>
          </p:spPr>
        </p:cxnSp>
        <p:cxnSp>
          <p:nvCxnSpPr>
            <p:cNvPr id="282" name="Google Shape;282;p46"/>
            <p:cNvCxnSpPr/>
            <p:nvPr/>
          </p:nvCxnSpPr>
          <p:spPr>
            <a:xfrm>
              <a:off x="8210241" y="535516"/>
              <a:ext cx="600" cy="6227100"/>
            </a:xfrm>
            <a:prstGeom prst="straightConnector1">
              <a:avLst/>
            </a:prstGeom>
            <a:noFill/>
            <a:ln w="12700" cap="flat" cmpd="sng">
              <a:solidFill>
                <a:schemeClr val="dk1"/>
              </a:solidFill>
              <a:prstDash val="dash"/>
              <a:round/>
              <a:headEnd type="none" w="sm" len="sm"/>
              <a:tailEnd type="none" w="sm" len="sm"/>
            </a:ln>
          </p:spPr>
        </p:cxnSp>
        <p:cxnSp>
          <p:nvCxnSpPr>
            <p:cNvPr id="283" name="Google Shape;283;p46"/>
            <p:cNvCxnSpPr/>
            <p:nvPr/>
          </p:nvCxnSpPr>
          <p:spPr>
            <a:xfrm>
              <a:off x="2075741" y="535516"/>
              <a:ext cx="600" cy="6227100"/>
            </a:xfrm>
            <a:prstGeom prst="straightConnector1">
              <a:avLst/>
            </a:prstGeom>
            <a:noFill/>
            <a:ln w="12700" cap="flat" cmpd="sng">
              <a:solidFill>
                <a:schemeClr val="dk1"/>
              </a:solidFill>
              <a:prstDash val="dash"/>
              <a:round/>
              <a:headEnd type="none" w="sm" len="sm"/>
              <a:tailEnd type="none" w="sm" len="sm"/>
            </a:ln>
          </p:spPr>
        </p:cxnSp>
        <p:cxnSp>
          <p:nvCxnSpPr>
            <p:cNvPr id="284" name="Google Shape;284;p46"/>
            <p:cNvCxnSpPr/>
            <p:nvPr/>
          </p:nvCxnSpPr>
          <p:spPr>
            <a:xfrm>
              <a:off x="10229141" y="535516"/>
              <a:ext cx="600" cy="6227100"/>
            </a:xfrm>
            <a:prstGeom prst="straightConnector1">
              <a:avLst/>
            </a:prstGeom>
            <a:noFill/>
            <a:ln w="12700" cap="flat" cmpd="sng">
              <a:solidFill>
                <a:schemeClr val="dk1"/>
              </a:solidFill>
              <a:prstDash val="dash"/>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1"/>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7"/>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Alignment Summary</a:t>
            </a:r>
            <a:endParaRPr sz="3000" i="0" u="none" strike="noStrike" cap="none">
              <a:solidFill>
                <a:schemeClr val="dk1"/>
              </a:solidFill>
              <a:latin typeface="Oswald"/>
              <a:ea typeface="Oswald"/>
              <a:cs typeface="Oswald"/>
              <a:sym typeface="Oswald"/>
            </a:endParaRPr>
          </a:p>
        </p:txBody>
      </p:sp>
      <p:sp>
        <p:nvSpPr>
          <p:cNvPr id="291" name="Google Shape;291;p4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342900" lvl="0" indent="-279400" algn="l" rtl="0">
              <a:spcBef>
                <a:spcPts val="0"/>
              </a:spcBef>
              <a:spcAft>
                <a:spcPts val="0"/>
              </a:spcAft>
              <a:buClr>
                <a:srgbClr val="666666"/>
              </a:buClr>
              <a:buSzPts val="1800"/>
              <a:buChar char="●"/>
            </a:pPr>
            <a:r>
              <a:rPr lang="en-US">
                <a:solidFill>
                  <a:srgbClr val="666666"/>
                </a:solidFill>
              </a:rPr>
              <a:t>Main goal: unify and organize content</a:t>
            </a:r>
            <a:endParaRPr>
              <a:solidFill>
                <a:srgbClr val="666666"/>
              </a:solidFill>
            </a:endParaRPr>
          </a:p>
          <a:p>
            <a:pPr marL="342900" lvl="0" indent="-279400" algn="l" rtl="0">
              <a:spcBef>
                <a:spcPts val="0"/>
              </a:spcBef>
              <a:spcAft>
                <a:spcPts val="0"/>
              </a:spcAft>
              <a:buClr>
                <a:srgbClr val="666666"/>
              </a:buClr>
              <a:buSzPts val="1800"/>
              <a:buChar char="●"/>
            </a:pPr>
            <a:r>
              <a:rPr lang="en-US">
                <a:solidFill>
                  <a:srgbClr val="666666"/>
                </a:solidFill>
              </a:rPr>
              <a:t>Be conscious of where you place items</a:t>
            </a:r>
            <a:endParaRPr>
              <a:solidFill>
                <a:srgbClr val="666666"/>
              </a:solidFill>
            </a:endParaRPr>
          </a:p>
          <a:p>
            <a:pPr marL="342900" lvl="0" indent="-279400" algn="l" rtl="0">
              <a:spcBef>
                <a:spcPts val="0"/>
              </a:spcBef>
              <a:spcAft>
                <a:spcPts val="0"/>
              </a:spcAft>
              <a:buClr>
                <a:srgbClr val="666666"/>
              </a:buClr>
              <a:buSzPts val="1800"/>
              <a:buChar char="●"/>
            </a:pPr>
            <a:r>
              <a:rPr lang="en-US">
                <a:solidFill>
                  <a:srgbClr val="666666"/>
                </a:solidFill>
              </a:rPr>
              <a:t>Work within a grid</a:t>
            </a:r>
            <a:endParaRPr>
              <a:solidFill>
                <a:srgbClr val="666666"/>
              </a:solidFill>
            </a:endParaRPr>
          </a:p>
          <a:p>
            <a:pPr marL="0" lvl="0" indent="0" algn="l" rtl="0">
              <a:spcBef>
                <a:spcPts val="1600"/>
              </a:spcBef>
              <a:spcAft>
                <a:spcPts val="0"/>
              </a:spcAft>
              <a:buNone/>
            </a:pPr>
            <a:r>
              <a:rPr lang="en-US">
                <a:solidFill>
                  <a:srgbClr val="666666"/>
                </a:solidFill>
              </a:rPr>
              <a:t>Avoid:</a:t>
            </a:r>
            <a:endParaRPr>
              <a:solidFill>
                <a:srgbClr val="666666"/>
              </a:solidFill>
            </a:endParaRPr>
          </a:p>
          <a:p>
            <a:pPr marL="342900" lvl="0" indent="-279400" algn="l" rtl="0">
              <a:spcBef>
                <a:spcPts val="1600"/>
              </a:spcBef>
              <a:spcAft>
                <a:spcPts val="0"/>
              </a:spcAft>
              <a:buClr>
                <a:srgbClr val="666666"/>
              </a:buClr>
              <a:buSzPts val="1800"/>
              <a:buChar char="●"/>
            </a:pPr>
            <a:r>
              <a:rPr lang="en-US">
                <a:solidFill>
                  <a:srgbClr val="666666"/>
                </a:solidFill>
              </a:rPr>
              <a:t>Using more than one text alignment</a:t>
            </a:r>
            <a:endParaRPr>
              <a:solidFill>
                <a:srgbClr val="666666"/>
              </a:solidFill>
            </a:endParaRPr>
          </a:p>
          <a:p>
            <a:pPr marL="342900" lvl="0" indent="-279400" algn="l" rtl="0">
              <a:spcBef>
                <a:spcPts val="0"/>
              </a:spcBef>
              <a:spcAft>
                <a:spcPts val="0"/>
              </a:spcAft>
              <a:buClr>
                <a:srgbClr val="666666"/>
              </a:buClr>
              <a:buSzPts val="1800"/>
              <a:buChar char="●"/>
            </a:pPr>
            <a:r>
              <a:rPr lang="en-US">
                <a:solidFill>
                  <a:srgbClr val="666666"/>
                </a:solidFill>
              </a:rPr>
              <a:t>Use centered alignment consciously and for a purpose, not by default</a:t>
            </a:r>
            <a:endParaRPr>
              <a:solidFill>
                <a:srgbClr val="666666"/>
              </a:solidFill>
            </a:endParaRPr>
          </a:p>
        </p:txBody>
      </p:sp>
      <p:sp>
        <p:nvSpPr>
          <p:cNvPr id="292" name="Google Shape;29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Repetition</a:t>
            </a:r>
            <a:endParaRPr/>
          </a:p>
        </p:txBody>
      </p:sp>
      <p:sp>
        <p:nvSpPr>
          <p:cNvPr id="299" name="Google Shape;29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9"/>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Principle of Repetition</a:t>
            </a:r>
            <a:endParaRPr sz="3000" i="0" u="none" strike="noStrike" cap="none">
              <a:solidFill>
                <a:schemeClr val="dk1"/>
              </a:solidFill>
              <a:latin typeface="Oswald"/>
              <a:ea typeface="Oswald"/>
              <a:cs typeface="Oswald"/>
              <a:sym typeface="Oswald"/>
            </a:endParaRPr>
          </a:p>
        </p:txBody>
      </p:sp>
      <p:sp>
        <p:nvSpPr>
          <p:cNvPr id="306" name="Google Shape;306;p4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342900" lvl="0" indent="-279400" algn="l" rtl="0">
              <a:spcBef>
                <a:spcPts val="0"/>
              </a:spcBef>
              <a:spcAft>
                <a:spcPts val="0"/>
              </a:spcAft>
              <a:buSzPts val="1800"/>
              <a:buChar char="●"/>
            </a:pPr>
            <a:r>
              <a:rPr lang="en-US" i="0" u="none" strike="noStrike" cap="none">
                <a:solidFill>
                  <a:srgbClr val="666666"/>
                </a:solidFill>
              </a:rPr>
              <a:t>Repeat some aspect of the design throughout the entire piece.</a:t>
            </a:r>
            <a:endParaRPr>
              <a:solidFill>
                <a:srgbClr val="666666"/>
              </a:solidFill>
            </a:endParaRPr>
          </a:p>
          <a:p>
            <a:pPr marL="342900" lvl="0" indent="-279400" algn="l" rtl="0">
              <a:spcBef>
                <a:spcPts val="1600"/>
              </a:spcBef>
              <a:spcAft>
                <a:spcPts val="0"/>
              </a:spcAft>
              <a:buSzPts val="1800"/>
              <a:buChar char="●"/>
            </a:pPr>
            <a:r>
              <a:rPr lang="en-US" i="0" u="none" strike="noStrike" cap="none">
                <a:solidFill>
                  <a:srgbClr val="666666"/>
                </a:solidFill>
              </a:rPr>
              <a:t>Partially about consistency (Norman) but goes even further to unify the design.</a:t>
            </a:r>
            <a:endParaRPr>
              <a:solidFill>
                <a:srgbClr val="666666"/>
              </a:solidFill>
            </a:endParaRPr>
          </a:p>
          <a:p>
            <a:pPr marL="342900" lvl="0" indent="-279400" algn="l" rtl="0">
              <a:spcBef>
                <a:spcPts val="1600"/>
              </a:spcBef>
              <a:spcAft>
                <a:spcPts val="1600"/>
              </a:spcAft>
              <a:buSzPts val="1800"/>
              <a:buChar char="●"/>
            </a:pPr>
            <a:r>
              <a:rPr lang="en-US" i="0" u="none" strike="noStrike" cap="none">
                <a:solidFill>
                  <a:srgbClr val="666666"/>
                </a:solidFill>
              </a:rPr>
              <a:t>Could be any aspect of the design</a:t>
            </a:r>
            <a:br>
              <a:rPr lang="en-US">
                <a:solidFill>
                  <a:srgbClr val="666666"/>
                </a:solidFill>
              </a:rPr>
            </a:br>
            <a:r>
              <a:rPr lang="en-US">
                <a:solidFill>
                  <a:srgbClr val="666666"/>
                </a:solidFill>
              </a:rPr>
              <a:t>(fonts, colors, design elements, proximity, alignment)</a:t>
            </a:r>
            <a:endParaRPr i="0" u="none" strike="noStrike" cap="none">
              <a:solidFill>
                <a:srgbClr val="666666"/>
              </a:solidFill>
            </a:endParaRPr>
          </a:p>
        </p:txBody>
      </p:sp>
      <p:sp>
        <p:nvSpPr>
          <p:cNvPr id="307" name="Google Shape;30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What is repeating?</a:t>
            </a:r>
            <a:endParaRPr sz="3000" i="0" u="none" strike="noStrike" cap="none">
              <a:solidFill>
                <a:schemeClr val="dk1"/>
              </a:solidFill>
              <a:latin typeface="Oswald"/>
              <a:ea typeface="Oswald"/>
              <a:cs typeface="Oswald"/>
              <a:sym typeface="Oswald"/>
            </a:endParaRPr>
          </a:p>
        </p:txBody>
      </p:sp>
      <p:pic>
        <p:nvPicPr>
          <p:cNvPr id="314" name="Google Shape;314;p50" descr="repetition1.jpg"/>
          <p:cNvPicPr preferRelativeResize="0"/>
          <p:nvPr/>
        </p:nvPicPr>
        <p:blipFill rotWithShape="1">
          <a:blip r:embed="rId3">
            <a:alphaModFix/>
          </a:blip>
          <a:srcRect/>
          <a:stretch/>
        </p:blipFill>
        <p:spPr>
          <a:xfrm>
            <a:off x="1851338" y="1250944"/>
            <a:ext cx="2826694" cy="3619725"/>
          </a:xfrm>
          <a:prstGeom prst="rect">
            <a:avLst/>
          </a:prstGeom>
          <a:noFill/>
          <a:ln>
            <a:noFill/>
          </a:ln>
        </p:spPr>
      </p:pic>
      <p:sp>
        <p:nvSpPr>
          <p:cNvPr id="315" name="Google Shape;315;p50"/>
          <p:cNvSpPr txBox="1"/>
          <p:nvPr/>
        </p:nvSpPr>
        <p:spPr>
          <a:xfrm>
            <a:off x="4886963" y="1485600"/>
            <a:ext cx="2405700" cy="2331600"/>
          </a:xfrm>
          <a:prstGeom prst="rect">
            <a:avLst/>
          </a:prstGeom>
          <a:noFill/>
          <a:ln>
            <a:noFill/>
          </a:ln>
        </p:spPr>
        <p:txBody>
          <a:bodyPr spcFirstLastPara="1" wrap="square" lIns="68575" tIns="34275" rIns="68575" bIns="34275" anchor="t" anchorCtr="0">
            <a:noAutofit/>
          </a:bodyPr>
          <a:lstStyle/>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Bold typeface</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Light typeface</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Square bullets</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Indents</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Spacing</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Left alignment</a:t>
            </a:r>
            <a:endParaRPr sz="1800">
              <a:solidFill>
                <a:srgbClr val="666666"/>
              </a:solidFill>
              <a:latin typeface="Rubik"/>
              <a:ea typeface="Rubik"/>
              <a:cs typeface="Rubik"/>
              <a:sym typeface="Rubik"/>
            </a:endParaRPr>
          </a:p>
        </p:txBody>
      </p:sp>
      <p:sp>
        <p:nvSpPr>
          <p:cNvPr id="316" name="Google Shape;31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p:nvPr/>
        </p:nvSpPr>
        <p:spPr>
          <a:xfrm>
            <a:off x="5332849" y="1514175"/>
            <a:ext cx="3361800" cy="1685100"/>
          </a:xfrm>
          <a:prstGeom prst="rect">
            <a:avLst/>
          </a:prstGeom>
          <a:noFill/>
          <a:ln>
            <a:noFill/>
          </a:ln>
        </p:spPr>
        <p:txBody>
          <a:bodyPr spcFirstLastPara="1" wrap="square" lIns="68575" tIns="34275" rIns="68575" bIns="34275" anchor="t" anchorCtr="0">
            <a:noAutofit/>
          </a:bodyPr>
          <a:lstStyle/>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Left alignment</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Teacups</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Triangles</a:t>
            </a:r>
            <a:endParaRPr sz="1800">
              <a:solidFill>
                <a:srgbClr val="666666"/>
              </a:solidFill>
              <a:latin typeface="Rubik"/>
              <a:ea typeface="Rubik"/>
              <a:cs typeface="Rubik"/>
              <a:sym typeface="Rubik"/>
            </a:endParaRPr>
          </a:p>
          <a:p>
            <a:pPr marL="215900" marR="0" lvl="0" indent="-190500" algn="l" rtl="0">
              <a:lnSpc>
                <a:spcPct val="115000"/>
              </a:lnSpc>
              <a:spcBef>
                <a:spcPts val="0"/>
              </a:spcBef>
              <a:spcAft>
                <a:spcPts val="0"/>
              </a:spcAft>
              <a:buClr>
                <a:srgbClr val="666666"/>
              </a:buClr>
              <a:buSzPts val="1800"/>
              <a:buFont typeface="Rubik"/>
              <a:buChar char="-"/>
            </a:pPr>
            <a:r>
              <a:rPr lang="en-US" sz="1800">
                <a:solidFill>
                  <a:srgbClr val="666666"/>
                </a:solidFill>
                <a:latin typeface="Rubik"/>
                <a:ea typeface="Rubik"/>
                <a:cs typeface="Rubik"/>
                <a:sym typeface="Rubik"/>
              </a:rPr>
              <a:t>Squares</a:t>
            </a:r>
            <a:endParaRPr sz="1800">
              <a:solidFill>
                <a:srgbClr val="666666"/>
              </a:solidFill>
              <a:latin typeface="Rubik"/>
              <a:ea typeface="Rubik"/>
              <a:cs typeface="Rubik"/>
              <a:sym typeface="Rubik"/>
            </a:endParaRPr>
          </a:p>
          <a:p>
            <a:pPr marL="0" marR="0" lvl="0" indent="0" algn="l" rtl="0">
              <a:lnSpc>
                <a:spcPct val="115000"/>
              </a:lnSpc>
              <a:spcBef>
                <a:spcPts val="0"/>
              </a:spcBef>
              <a:spcAft>
                <a:spcPts val="0"/>
              </a:spcAft>
              <a:buNone/>
            </a:pPr>
            <a:r>
              <a:rPr lang="en-US" sz="1800">
                <a:solidFill>
                  <a:srgbClr val="666666"/>
                </a:solidFill>
                <a:latin typeface="Rubik"/>
                <a:ea typeface="Rubik"/>
                <a:cs typeface="Rubik"/>
                <a:sym typeface="Rubik"/>
              </a:rPr>
              <a:t>(more about branding)</a:t>
            </a:r>
            <a:endParaRPr sz="1800">
              <a:solidFill>
                <a:srgbClr val="666666"/>
              </a:solidFill>
              <a:latin typeface="Rubik"/>
              <a:ea typeface="Rubik"/>
              <a:cs typeface="Rubik"/>
              <a:sym typeface="Rubik"/>
            </a:endParaRPr>
          </a:p>
        </p:txBody>
      </p:sp>
      <p:pic>
        <p:nvPicPr>
          <p:cNvPr id="323" name="Google Shape;323;p51" descr="repetition_triangle.png"/>
          <p:cNvPicPr preferRelativeResize="0"/>
          <p:nvPr/>
        </p:nvPicPr>
        <p:blipFill rotWithShape="1">
          <a:blip r:embed="rId3">
            <a:alphaModFix/>
          </a:blip>
          <a:srcRect l="11692" t="1494" r="13451" b="13093"/>
          <a:stretch/>
        </p:blipFill>
        <p:spPr>
          <a:xfrm>
            <a:off x="1871653" y="1345200"/>
            <a:ext cx="3200400" cy="3362943"/>
          </a:xfrm>
          <a:prstGeom prst="rect">
            <a:avLst/>
          </a:prstGeom>
          <a:noFill/>
          <a:ln>
            <a:noFill/>
          </a:ln>
        </p:spPr>
      </p:pic>
      <p:sp>
        <p:nvSpPr>
          <p:cNvPr id="324" name="Google Shape;324;p51"/>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What is repeating?</a:t>
            </a:r>
            <a:endParaRPr sz="3000" i="0" u="none" strike="noStrike" cap="none">
              <a:solidFill>
                <a:schemeClr val="dk1"/>
              </a:solidFill>
              <a:latin typeface="Oswald"/>
              <a:ea typeface="Oswald"/>
              <a:cs typeface="Oswald"/>
              <a:sym typeface="Oswald"/>
            </a:endParaRPr>
          </a:p>
        </p:txBody>
      </p:sp>
      <p:sp>
        <p:nvSpPr>
          <p:cNvPr id="325" name="Google Shape;325;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52" descr="repetition_website.jpg"/>
          <p:cNvPicPr preferRelativeResize="0"/>
          <p:nvPr/>
        </p:nvPicPr>
        <p:blipFill rotWithShape="1">
          <a:blip r:embed="rId3">
            <a:alphaModFix/>
          </a:blip>
          <a:srcRect l="-586" r="-515"/>
          <a:stretch/>
        </p:blipFill>
        <p:spPr>
          <a:xfrm>
            <a:off x="1730698" y="1282054"/>
            <a:ext cx="5682604" cy="3181616"/>
          </a:xfrm>
          <a:prstGeom prst="rect">
            <a:avLst/>
          </a:prstGeom>
          <a:noFill/>
          <a:ln>
            <a:noFill/>
          </a:ln>
          <a:effectLst>
            <a:outerShdw blurRad="292100" dist="139700" dir="2700000" algn="tl" rotWithShape="0">
              <a:srgbClr val="333333">
                <a:alpha val="64709"/>
              </a:srgbClr>
            </a:outerShdw>
          </a:effectLst>
        </p:spPr>
      </p:pic>
      <p:sp>
        <p:nvSpPr>
          <p:cNvPr id="332" name="Google Shape;332;p52"/>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What is repeating?</a:t>
            </a:r>
            <a:endParaRPr sz="3000" i="0" u="none" strike="noStrike" cap="none">
              <a:solidFill>
                <a:schemeClr val="dk1"/>
              </a:solidFill>
              <a:latin typeface="Oswald"/>
              <a:ea typeface="Oswald"/>
              <a:cs typeface="Oswald"/>
              <a:sym typeface="Oswald"/>
            </a:endParaRPr>
          </a:p>
        </p:txBody>
      </p:sp>
      <p:sp>
        <p:nvSpPr>
          <p:cNvPr id="333" name="Google Shape;33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3"/>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Repetition Summary</a:t>
            </a:r>
            <a:endParaRPr sz="3000" i="0" u="none" strike="noStrike" cap="none">
              <a:solidFill>
                <a:schemeClr val="dk1"/>
              </a:solidFill>
              <a:latin typeface="Oswald"/>
              <a:ea typeface="Oswald"/>
              <a:cs typeface="Oswald"/>
              <a:sym typeface="Oswald"/>
            </a:endParaRPr>
          </a:p>
        </p:txBody>
      </p:sp>
      <p:sp>
        <p:nvSpPr>
          <p:cNvPr id="340" name="Google Shape;340;p5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42900" algn="l" rtl="0">
              <a:spcBef>
                <a:spcPts val="0"/>
              </a:spcBef>
              <a:spcAft>
                <a:spcPts val="0"/>
              </a:spcAft>
              <a:buClr>
                <a:srgbClr val="666666"/>
              </a:buClr>
              <a:buSzPts val="1800"/>
              <a:buChar char="●"/>
            </a:pPr>
            <a:r>
              <a:rPr lang="en-US">
                <a:solidFill>
                  <a:srgbClr val="666666"/>
                </a:solidFill>
              </a:rPr>
              <a:t>Main goal: unify and provide visual interest.</a:t>
            </a:r>
            <a:endParaRPr>
              <a:solidFill>
                <a:srgbClr val="666666"/>
              </a:solidFill>
            </a:endParaRPr>
          </a:p>
          <a:p>
            <a:pPr marL="457200" lvl="0" indent="-342900" algn="l" rtl="0">
              <a:spcBef>
                <a:spcPts val="1000"/>
              </a:spcBef>
              <a:spcAft>
                <a:spcPts val="0"/>
              </a:spcAft>
              <a:buClr>
                <a:srgbClr val="666666"/>
              </a:buClr>
              <a:buSzPts val="1800"/>
              <a:buChar char="●"/>
            </a:pPr>
            <a:r>
              <a:rPr lang="en-US">
                <a:solidFill>
                  <a:srgbClr val="666666"/>
                </a:solidFill>
              </a:rPr>
              <a:t>Create repetition by</a:t>
            </a:r>
            <a:endParaRPr>
              <a:solidFill>
                <a:srgbClr val="666666"/>
              </a:solidFill>
            </a:endParaRPr>
          </a:p>
          <a:p>
            <a:pPr marL="914400" lvl="1" indent="-342900" algn="l" rtl="0">
              <a:spcBef>
                <a:spcPts val="0"/>
              </a:spcBef>
              <a:spcAft>
                <a:spcPts val="0"/>
              </a:spcAft>
              <a:buClr>
                <a:srgbClr val="666666"/>
              </a:buClr>
              <a:buSzPts val="1800"/>
              <a:buChar char="○"/>
            </a:pPr>
            <a:r>
              <a:rPr lang="en-US" sz="1800">
                <a:solidFill>
                  <a:srgbClr val="666666"/>
                </a:solidFill>
              </a:rPr>
              <a:t>Strengthening repetitions that already exist</a:t>
            </a:r>
            <a:endParaRPr sz="1800">
              <a:solidFill>
                <a:srgbClr val="666666"/>
              </a:solidFill>
            </a:endParaRPr>
          </a:p>
          <a:p>
            <a:pPr marL="914400" lvl="1" indent="-342900" algn="l" rtl="0">
              <a:spcBef>
                <a:spcPts val="0"/>
              </a:spcBef>
              <a:spcAft>
                <a:spcPts val="0"/>
              </a:spcAft>
              <a:buClr>
                <a:srgbClr val="666666"/>
              </a:buClr>
              <a:buSzPts val="1800"/>
              <a:buChar char="○"/>
            </a:pPr>
            <a:r>
              <a:rPr lang="en-US" sz="1800">
                <a:solidFill>
                  <a:srgbClr val="666666"/>
                </a:solidFill>
              </a:rPr>
              <a:t>Creating new ones to enhance the design</a:t>
            </a:r>
            <a:endParaRPr sz="1800">
              <a:solidFill>
                <a:srgbClr val="666666"/>
              </a:solidFill>
            </a:endParaRPr>
          </a:p>
          <a:p>
            <a:pPr marL="457200" lvl="0" indent="-342900" algn="l" rtl="0">
              <a:spcBef>
                <a:spcPts val="1000"/>
              </a:spcBef>
              <a:spcAft>
                <a:spcPts val="0"/>
              </a:spcAft>
              <a:buClr>
                <a:srgbClr val="666666"/>
              </a:buClr>
              <a:buSzPts val="1800"/>
              <a:buChar char="●"/>
            </a:pPr>
            <a:r>
              <a:rPr lang="en-US">
                <a:solidFill>
                  <a:srgbClr val="666666"/>
                </a:solidFill>
              </a:rPr>
              <a:t>Avoid over-repetition (it’s annoying)</a:t>
            </a:r>
            <a:endParaRPr>
              <a:solidFill>
                <a:srgbClr val="666666"/>
              </a:solidFill>
            </a:endParaRPr>
          </a:p>
          <a:p>
            <a:pPr marL="558800" lvl="1" indent="-76200" algn="l" rtl="0">
              <a:spcBef>
                <a:spcPts val="1600"/>
              </a:spcBef>
              <a:spcAft>
                <a:spcPts val="1600"/>
              </a:spcAft>
              <a:buClr>
                <a:schemeClr val="dk1"/>
              </a:buClr>
              <a:buSzPts val="2100"/>
              <a:buFont typeface="Arial"/>
              <a:buNone/>
            </a:pPr>
            <a:endParaRPr>
              <a:solidFill>
                <a:srgbClr val="666666"/>
              </a:solidFill>
            </a:endParaRPr>
          </a:p>
        </p:txBody>
      </p:sp>
      <p:sp>
        <p:nvSpPr>
          <p:cNvPr id="341" name="Google Shape;341;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4"/>
          <p:cNvSpPr txBox="1">
            <a:spLocks noGrp="1"/>
          </p:cNvSpPr>
          <p:nvPr>
            <p:ph type="title"/>
          </p:nvPr>
        </p:nvSpPr>
        <p:spPr>
          <a:xfrm>
            <a:off x="311700" y="19984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Contrast</a:t>
            </a:r>
            <a:endParaRPr/>
          </a:p>
        </p:txBody>
      </p:sp>
      <p:pic>
        <p:nvPicPr>
          <p:cNvPr id="348" name="Google Shape;348;p54"/>
          <p:cNvPicPr preferRelativeResize="0"/>
          <p:nvPr/>
        </p:nvPicPr>
        <p:blipFill rotWithShape="1">
          <a:blip r:embed="rId3">
            <a:alphaModFix/>
          </a:blip>
          <a:srcRect/>
          <a:stretch/>
        </p:blipFill>
        <p:spPr>
          <a:xfrm>
            <a:off x="2121076" y="3047007"/>
            <a:ext cx="1505942" cy="1505942"/>
          </a:xfrm>
          <a:prstGeom prst="rect">
            <a:avLst/>
          </a:prstGeom>
          <a:noFill/>
          <a:ln>
            <a:noFill/>
          </a:ln>
        </p:spPr>
      </p:pic>
      <p:pic>
        <p:nvPicPr>
          <p:cNvPr id="349" name="Google Shape;349;p54"/>
          <p:cNvPicPr preferRelativeResize="0"/>
          <p:nvPr/>
        </p:nvPicPr>
        <p:blipFill rotWithShape="1">
          <a:blip r:embed="rId4">
            <a:alphaModFix/>
          </a:blip>
          <a:srcRect/>
          <a:stretch/>
        </p:blipFill>
        <p:spPr>
          <a:xfrm>
            <a:off x="5516987" y="3047007"/>
            <a:ext cx="1505942" cy="1505942"/>
          </a:xfrm>
          <a:prstGeom prst="rect">
            <a:avLst/>
          </a:prstGeom>
          <a:noFill/>
          <a:ln>
            <a:noFill/>
          </a:ln>
        </p:spPr>
      </p:pic>
      <p:pic>
        <p:nvPicPr>
          <p:cNvPr id="350" name="Google Shape;350;p54"/>
          <p:cNvPicPr preferRelativeResize="0"/>
          <p:nvPr/>
        </p:nvPicPr>
        <p:blipFill rotWithShape="1">
          <a:blip r:embed="rId5">
            <a:alphaModFix/>
          </a:blip>
          <a:srcRect/>
          <a:stretch/>
        </p:blipFill>
        <p:spPr>
          <a:xfrm>
            <a:off x="3819030" y="3047007"/>
            <a:ext cx="1505942" cy="1505942"/>
          </a:xfrm>
          <a:prstGeom prst="rect">
            <a:avLst/>
          </a:prstGeom>
          <a:noFill/>
          <a:ln>
            <a:noFill/>
          </a:ln>
        </p:spPr>
      </p:pic>
      <p:sp>
        <p:nvSpPr>
          <p:cNvPr id="351" name="Google Shape;351;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5"/>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rPr>
              <a:t>Principle of Contrast</a:t>
            </a:r>
            <a:endParaRPr sz="3000" i="0" u="none" strike="noStrike" cap="none">
              <a:solidFill>
                <a:schemeClr val="dk1"/>
              </a:solidFill>
            </a:endParaRPr>
          </a:p>
        </p:txBody>
      </p:sp>
      <p:sp>
        <p:nvSpPr>
          <p:cNvPr id="358" name="Google Shape;358;p55"/>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Autofit/>
          </a:bodyPr>
          <a:lstStyle/>
          <a:p>
            <a:pPr marL="254000" lvl="0" indent="-215900" algn="l" rtl="0">
              <a:spcBef>
                <a:spcPts val="0"/>
              </a:spcBef>
              <a:spcAft>
                <a:spcPts val="0"/>
              </a:spcAft>
              <a:buSzPts val="1800"/>
              <a:buChar char="●"/>
            </a:pPr>
            <a:r>
              <a:rPr lang="en-US" dirty="0">
                <a:solidFill>
                  <a:srgbClr val="666666"/>
                </a:solidFill>
              </a:rPr>
              <a:t>Contrast to </a:t>
            </a:r>
            <a:r>
              <a:rPr lang="en-US" dirty="0">
                <a:solidFill>
                  <a:srgbClr val="666666"/>
                </a:solidFill>
                <a:highlight>
                  <a:srgbClr val="FFFF00"/>
                </a:highlight>
              </a:rPr>
              <a:t>draw a reader’s eye </a:t>
            </a:r>
            <a:r>
              <a:rPr lang="en-US" dirty="0">
                <a:solidFill>
                  <a:srgbClr val="666666"/>
                </a:solidFill>
              </a:rPr>
              <a:t>to certain parts of the page</a:t>
            </a:r>
            <a:endParaRPr dirty="0">
              <a:solidFill>
                <a:srgbClr val="666666"/>
              </a:solidFill>
            </a:endParaRPr>
          </a:p>
          <a:p>
            <a:pPr marL="254000" lvl="0" indent="-215900" algn="l" rtl="0">
              <a:spcBef>
                <a:spcPts val="1600"/>
              </a:spcBef>
              <a:spcAft>
                <a:spcPts val="0"/>
              </a:spcAft>
              <a:buSzPts val="1800"/>
              <a:buChar char="●"/>
            </a:pPr>
            <a:r>
              <a:rPr lang="en-US" dirty="0">
                <a:solidFill>
                  <a:srgbClr val="666666"/>
                </a:solidFill>
              </a:rPr>
              <a:t>Contrast can be created in many ways:</a:t>
            </a:r>
            <a:endParaRPr dirty="0">
              <a:solidFill>
                <a:srgbClr val="666666"/>
              </a:solidFill>
            </a:endParaRPr>
          </a:p>
          <a:p>
            <a:pPr marL="558800" lvl="1" indent="-190500" algn="l" rtl="0">
              <a:spcBef>
                <a:spcPts val="0"/>
              </a:spcBef>
              <a:spcAft>
                <a:spcPts val="0"/>
              </a:spcAft>
              <a:buClr>
                <a:srgbClr val="CCCCCC"/>
              </a:buClr>
              <a:buSzPts val="1800"/>
              <a:buChar char="○"/>
            </a:pPr>
            <a:r>
              <a:rPr lang="en-US" dirty="0">
                <a:solidFill>
                  <a:srgbClr val="666666"/>
                </a:solidFill>
              </a:rPr>
              <a:t>Size</a:t>
            </a:r>
            <a:endParaRPr dirty="0">
              <a:solidFill>
                <a:srgbClr val="666666"/>
              </a:solidFill>
            </a:endParaRPr>
          </a:p>
          <a:p>
            <a:pPr marL="558800" lvl="1" indent="-190500" algn="l" rtl="0">
              <a:spcBef>
                <a:spcPts val="0"/>
              </a:spcBef>
              <a:spcAft>
                <a:spcPts val="0"/>
              </a:spcAft>
              <a:buClr>
                <a:srgbClr val="CCCCCC"/>
              </a:buClr>
              <a:buSzPts val="1800"/>
              <a:buChar char="○"/>
            </a:pPr>
            <a:r>
              <a:rPr lang="en-US" dirty="0">
                <a:solidFill>
                  <a:srgbClr val="666666"/>
                </a:solidFill>
              </a:rPr>
              <a:t>Color (cool v. warm)</a:t>
            </a:r>
            <a:endParaRPr dirty="0">
              <a:solidFill>
                <a:srgbClr val="666666"/>
              </a:solidFill>
            </a:endParaRPr>
          </a:p>
          <a:p>
            <a:pPr marL="558800" lvl="1" indent="-190500" algn="l" rtl="0">
              <a:spcBef>
                <a:spcPts val="0"/>
              </a:spcBef>
              <a:spcAft>
                <a:spcPts val="0"/>
              </a:spcAft>
              <a:buClr>
                <a:srgbClr val="CCCCCC"/>
              </a:buClr>
              <a:buSzPts val="1800"/>
              <a:buChar char="○"/>
            </a:pPr>
            <a:r>
              <a:rPr lang="en-US" dirty="0">
                <a:solidFill>
                  <a:srgbClr val="666666"/>
                </a:solidFill>
              </a:rPr>
              <a:t>Whitespace</a:t>
            </a:r>
            <a:endParaRPr dirty="0">
              <a:solidFill>
                <a:srgbClr val="666666"/>
              </a:solidFill>
            </a:endParaRPr>
          </a:p>
          <a:p>
            <a:pPr marL="558800" lvl="1" indent="-190500" algn="l" rtl="0">
              <a:spcBef>
                <a:spcPts val="0"/>
              </a:spcBef>
              <a:spcAft>
                <a:spcPts val="0"/>
              </a:spcAft>
              <a:buClr>
                <a:srgbClr val="CCCCCC"/>
              </a:buClr>
              <a:buSzPts val="1800"/>
              <a:buChar char="○"/>
            </a:pPr>
            <a:r>
              <a:rPr lang="en-US" dirty="0">
                <a:solidFill>
                  <a:srgbClr val="666666"/>
                </a:solidFill>
              </a:rPr>
              <a:t>Asymmetry</a:t>
            </a:r>
            <a:endParaRPr dirty="0">
              <a:solidFill>
                <a:srgbClr val="666666"/>
              </a:solidFill>
            </a:endParaRPr>
          </a:p>
          <a:p>
            <a:pPr marL="254000" lvl="0" indent="-215900" algn="l" rtl="0">
              <a:spcBef>
                <a:spcPts val="800"/>
              </a:spcBef>
              <a:spcAft>
                <a:spcPts val="0"/>
              </a:spcAft>
              <a:buSzPts val="1800"/>
              <a:buChar char="●"/>
            </a:pPr>
            <a:r>
              <a:rPr lang="en-US" dirty="0">
                <a:solidFill>
                  <a:srgbClr val="666666"/>
                </a:solidFill>
                <a:highlight>
                  <a:srgbClr val="FFFF00"/>
                </a:highlight>
              </a:rPr>
              <a:t>Be bold!</a:t>
            </a:r>
            <a:endParaRPr dirty="0">
              <a:solidFill>
                <a:srgbClr val="666666"/>
              </a:solidFill>
              <a:highlight>
                <a:srgbClr val="FFFF00"/>
              </a:highlight>
            </a:endParaRPr>
          </a:p>
          <a:p>
            <a:pPr marL="558800" lvl="1" indent="-190500" algn="l" rtl="0">
              <a:spcBef>
                <a:spcPts val="0"/>
              </a:spcBef>
              <a:spcAft>
                <a:spcPts val="1600"/>
              </a:spcAft>
              <a:buClr>
                <a:srgbClr val="CCCCCC"/>
              </a:buClr>
              <a:buSzPts val="1800"/>
              <a:buChar char="○"/>
            </a:pPr>
            <a:r>
              <a:rPr lang="en-US" dirty="0">
                <a:solidFill>
                  <a:srgbClr val="666666"/>
                </a:solidFill>
              </a:rPr>
              <a:t>For contrast to be effective, it must be strong</a:t>
            </a:r>
            <a:endParaRPr dirty="0">
              <a:solidFill>
                <a:srgbClr val="666666"/>
              </a:solidFill>
            </a:endParaRPr>
          </a:p>
        </p:txBody>
      </p:sp>
      <p:sp>
        <p:nvSpPr>
          <p:cNvPr id="359" name="Google Shape;35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Outline</a:t>
            </a:r>
            <a:endParaRPr/>
          </a:p>
        </p:txBody>
      </p:sp>
      <p:sp>
        <p:nvSpPr>
          <p:cNvPr id="126" name="Google Shape;12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a:t>Principles of composition</a:t>
            </a:r>
            <a:endParaRPr/>
          </a:p>
          <a:p>
            <a:pPr marL="457200" lvl="0" indent="-342900" algn="l" rtl="0">
              <a:spcBef>
                <a:spcPts val="0"/>
              </a:spcBef>
              <a:spcAft>
                <a:spcPts val="0"/>
              </a:spcAft>
              <a:buSzPts val="1800"/>
              <a:buChar char="●"/>
            </a:pPr>
            <a:r>
              <a:rPr lang="en-US"/>
              <a:t>Color</a:t>
            </a:r>
            <a:endParaRPr/>
          </a:p>
          <a:p>
            <a:pPr marL="457200" lvl="0" indent="-342900" algn="l" rtl="0">
              <a:spcBef>
                <a:spcPts val="0"/>
              </a:spcBef>
              <a:spcAft>
                <a:spcPts val="0"/>
              </a:spcAft>
              <a:buSzPts val="1800"/>
              <a:buChar char="●"/>
            </a:pPr>
            <a:r>
              <a:rPr lang="en-US"/>
              <a:t>Fonts and Typography</a:t>
            </a:r>
            <a:endParaRPr/>
          </a:p>
          <a:p>
            <a:pPr marL="457200" lvl="0" indent="-342900" algn="l" rtl="0">
              <a:spcBef>
                <a:spcPts val="0"/>
              </a:spcBef>
              <a:spcAft>
                <a:spcPts val="0"/>
              </a:spcAft>
              <a:buSzPts val="1800"/>
              <a:buChar char="●"/>
            </a:pPr>
            <a:r>
              <a:rPr lang="en-US"/>
              <a:t>Branding</a:t>
            </a:r>
            <a:endParaRPr/>
          </a:p>
        </p:txBody>
      </p:sp>
      <p:sp>
        <p:nvSpPr>
          <p:cNvPr id="127" name="Google Shape;12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6"/>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Whis is easier to scan?</a:t>
            </a:r>
            <a:endParaRPr sz="3000" i="0" u="none" strike="noStrike" cap="none">
              <a:solidFill>
                <a:schemeClr val="dk1"/>
              </a:solidFill>
              <a:latin typeface="Oswald"/>
              <a:ea typeface="Oswald"/>
              <a:cs typeface="Oswald"/>
              <a:sym typeface="Oswald"/>
            </a:endParaRPr>
          </a:p>
        </p:txBody>
      </p:sp>
      <p:pic>
        <p:nvPicPr>
          <p:cNvPr id="366" name="Google Shape;366;p56" descr="contrast_resumes.jpg"/>
          <p:cNvPicPr preferRelativeResize="0"/>
          <p:nvPr/>
        </p:nvPicPr>
        <p:blipFill rotWithShape="1">
          <a:blip r:embed="rId3">
            <a:alphaModFix/>
          </a:blip>
          <a:srcRect l="5696" t="18265" r="53987" b="7993"/>
          <a:stretch/>
        </p:blipFill>
        <p:spPr>
          <a:xfrm>
            <a:off x="1053033" y="1165425"/>
            <a:ext cx="3466150" cy="3566255"/>
          </a:xfrm>
          <a:prstGeom prst="rect">
            <a:avLst/>
          </a:prstGeom>
          <a:noFill/>
          <a:ln>
            <a:noFill/>
          </a:ln>
          <a:effectLst>
            <a:outerShdw blurRad="292100" dist="139700" dir="2700000" algn="tl" rotWithShape="0">
              <a:srgbClr val="333333">
                <a:alpha val="64709"/>
              </a:srgbClr>
            </a:outerShdw>
          </a:effectLst>
        </p:spPr>
      </p:pic>
      <p:pic>
        <p:nvPicPr>
          <p:cNvPr id="367" name="Google Shape;367;p56" descr="contrast_resumes.jpg"/>
          <p:cNvPicPr preferRelativeResize="0"/>
          <p:nvPr/>
        </p:nvPicPr>
        <p:blipFill rotWithShape="1">
          <a:blip r:embed="rId3">
            <a:alphaModFix/>
          </a:blip>
          <a:srcRect l="51112" t="17675" r="8571" b="8583"/>
          <a:stretch/>
        </p:blipFill>
        <p:spPr>
          <a:xfrm>
            <a:off x="4853927" y="1165425"/>
            <a:ext cx="3466150" cy="3566255"/>
          </a:xfrm>
          <a:prstGeom prst="rect">
            <a:avLst/>
          </a:prstGeom>
          <a:noFill/>
          <a:ln>
            <a:noFill/>
          </a:ln>
          <a:effectLst>
            <a:outerShdw blurRad="292100" dist="139700" dir="2700000" algn="tl" rotWithShape="0">
              <a:srgbClr val="333333">
                <a:alpha val="64709"/>
              </a:srgbClr>
            </a:outerShdw>
          </a:effectLst>
        </p:spPr>
      </p:pic>
      <p:sp>
        <p:nvSpPr>
          <p:cNvPr id="368" name="Google Shape;368;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57"/>
          <p:cNvPicPr preferRelativeResize="0"/>
          <p:nvPr/>
        </p:nvPicPr>
        <p:blipFill rotWithShape="1">
          <a:blip r:embed="rId3">
            <a:alphaModFix/>
          </a:blip>
          <a:srcRect/>
          <a:stretch/>
        </p:blipFill>
        <p:spPr>
          <a:xfrm>
            <a:off x="827276" y="1086712"/>
            <a:ext cx="3610274" cy="3630518"/>
          </a:xfrm>
          <a:prstGeom prst="rect">
            <a:avLst/>
          </a:prstGeom>
          <a:noFill/>
          <a:ln>
            <a:noFill/>
          </a:ln>
        </p:spPr>
      </p:pic>
      <p:pic>
        <p:nvPicPr>
          <p:cNvPr id="375" name="Google Shape;375;p57"/>
          <p:cNvPicPr preferRelativeResize="0"/>
          <p:nvPr/>
        </p:nvPicPr>
        <p:blipFill rotWithShape="1">
          <a:blip r:embed="rId4">
            <a:alphaModFix/>
          </a:blip>
          <a:srcRect/>
          <a:stretch/>
        </p:blipFill>
        <p:spPr>
          <a:xfrm>
            <a:off x="4704845" y="1086711"/>
            <a:ext cx="3611880" cy="3630518"/>
          </a:xfrm>
          <a:prstGeom prst="rect">
            <a:avLst/>
          </a:prstGeom>
          <a:noFill/>
          <a:ln>
            <a:noFill/>
          </a:ln>
        </p:spPr>
      </p:pic>
      <p:sp>
        <p:nvSpPr>
          <p:cNvPr id="376" name="Google Shape;376;p57"/>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a:latin typeface="Oswald"/>
                <a:ea typeface="Oswald"/>
                <a:cs typeface="Oswald"/>
                <a:sym typeface="Oswald"/>
              </a:rPr>
              <a:t>Whis is easier to scan?</a:t>
            </a:r>
            <a:endParaRPr sz="3000" i="0" u="none" strike="noStrike" cap="none">
              <a:solidFill>
                <a:schemeClr val="dk1"/>
              </a:solidFill>
              <a:latin typeface="Oswald"/>
              <a:ea typeface="Oswald"/>
              <a:cs typeface="Oswald"/>
              <a:sym typeface="Oswald"/>
            </a:endParaRPr>
          </a:p>
        </p:txBody>
      </p:sp>
      <p:sp>
        <p:nvSpPr>
          <p:cNvPr id="377" name="Google Shape;377;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8"/>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Contrast Summary</a:t>
            </a:r>
            <a:endParaRPr sz="3000" i="0" u="none" strike="noStrike" cap="none">
              <a:solidFill>
                <a:schemeClr val="dk1"/>
              </a:solidFill>
              <a:latin typeface="Oswald"/>
              <a:ea typeface="Oswald"/>
              <a:cs typeface="Oswald"/>
              <a:sym typeface="Oswald"/>
            </a:endParaRPr>
          </a:p>
        </p:txBody>
      </p:sp>
      <p:sp>
        <p:nvSpPr>
          <p:cNvPr id="384" name="Google Shape;384;p58"/>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None/>
            </a:pPr>
            <a:r>
              <a:rPr lang="en-US" i="0" u="none" strike="noStrike" cap="none" dirty="0">
                <a:solidFill>
                  <a:srgbClr val="666666"/>
                </a:solidFill>
              </a:rPr>
              <a:t>Two main goals</a:t>
            </a:r>
            <a:endParaRPr dirty="0">
              <a:solidFill>
                <a:srgbClr val="666666"/>
              </a:solidFill>
            </a:endParaRPr>
          </a:p>
          <a:p>
            <a:pPr marL="558800" marR="0" lvl="1" indent="-203200" algn="l" rtl="0">
              <a:lnSpc>
                <a:spcPct val="115000"/>
              </a:lnSpc>
              <a:spcBef>
                <a:spcPts val="400"/>
              </a:spcBef>
              <a:spcAft>
                <a:spcPts val="0"/>
              </a:spcAft>
              <a:buClr>
                <a:srgbClr val="B7B7B7"/>
              </a:buClr>
              <a:buSzPts val="2000"/>
              <a:buFont typeface="Rubik"/>
              <a:buChar char="○"/>
            </a:pPr>
            <a:r>
              <a:rPr lang="en-US" sz="1600" i="0" u="none" strike="noStrike" cap="none" dirty="0">
                <a:solidFill>
                  <a:srgbClr val="666666"/>
                </a:solidFill>
                <a:highlight>
                  <a:srgbClr val="FFFF00"/>
                </a:highlight>
              </a:rPr>
              <a:t>Create visual interest</a:t>
            </a:r>
            <a:endParaRPr sz="1600" dirty="0">
              <a:solidFill>
                <a:srgbClr val="666666"/>
              </a:solidFill>
              <a:highlight>
                <a:srgbClr val="FFFF00"/>
              </a:highlight>
            </a:endParaRPr>
          </a:p>
          <a:p>
            <a:pPr marL="558800" marR="0" lvl="1" indent="-203200" algn="l" rtl="0">
              <a:lnSpc>
                <a:spcPct val="115000"/>
              </a:lnSpc>
              <a:spcBef>
                <a:spcPts val="400"/>
              </a:spcBef>
              <a:spcAft>
                <a:spcPts val="0"/>
              </a:spcAft>
              <a:buClr>
                <a:srgbClr val="B7B7B7"/>
              </a:buClr>
              <a:buSzPts val="2000"/>
              <a:buFont typeface="Rubik"/>
              <a:buChar char="○"/>
            </a:pPr>
            <a:r>
              <a:rPr lang="en-US" sz="1600" dirty="0">
                <a:solidFill>
                  <a:srgbClr val="666666"/>
                </a:solidFill>
                <a:highlight>
                  <a:srgbClr val="FFFF00"/>
                </a:highlight>
              </a:rPr>
              <a:t>Effective information o</a:t>
            </a:r>
            <a:r>
              <a:rPr lang="en-US" sz="1600" i="0" u="none" strike="noStrike" cap="none" dirty="0">
                <a:solidFill>
                  <a:srgbClr val="666666"/>
                </a:solidFill>
                <a:highlight>
                  <a:srgbClr val="FFFF00"/>
                </a:highlight>
              </a:rPr>
              <a:t>rganization</a:t>
            </a:r>
            <a:endParaRPr sz="1600" dirty="0">
              <a:solidFill>
                <a:srgbClr val="666666"/>
              </a:solidFill>
              <a:highlight>
                <a:srgbClr val="FFFF00"/>
              </a:highlight>
            </a:endParaRPr>
          </a:p>
          <a:p>
            <a:pPr marL="0" marR="0" lvl="0" indent="0" algn="l" rtl="0">
              <a:lnSpc>
                <a:spcPct val="115000"/>
              </a:lnSpc>
              <a:spcBef>
                <a:spcPts val="800"/>
              </a:spcBef>
              <a:spcAft>
                <a:spcPts val="0"/>
              </a:spcAft>
              <a:buNone/>
            </a:pPr>
            <a:r>
              <a:rPr lang="en-US" i="0" u="none" strike="noStrike" cap="none" dirty="0">
                <a:solidFill>
                  <a:srgbClr val="666666"/>
                </a:solidFill>
              </a:rPr>
              <a:t>Effective contrast is strong</a:t>
            </a:r>
            <a:endParaRPr dirty="0">
              <a:solidFill>
                <a:srgbClr val="666666"/>
              </a:solidFill>
            </a:endParaRPr>
          </a:p>
          <a:p>
            <a:pPr marL="558800" marR="0" lvl="1" indent="-203200" algn="l" rtl="0">
              <a:lnSpc>
                <a:spcPct val="115000"/>
              </a:lnSpc>
              <a:spcBef>
                <a:spcPts val="400"/>
              </a:spcBef>
              <a:spcAft>
                <a:spcPts val="0"/>
              </a:spcAft>
              <a:buClr>
                <a:srgbClr val="B7B7B7"/>
              </a:buClr>
              <a:buSzPts val="2000"/>
              <a:buFont typeface="Rubik"/>
              <a:buChar char="○"/>
            </a:pPr>
            <a:r>
              <a:rPr lang="en-US" sz="1600" i="0" u="none" strike="noStrike" cap="none" dirty="0">
                <a:solidFill>
                  <a:srgbClr val="666666"/>
                </a:solidFill>
              </a:rPr>
              <a:t>Elements have to be styled very differently</a:t>
            </a:r>
            <a:endParaRPr sz="1600" dirty="0">
              <a:solidFill>
                <a:srgbClr val="666666"/>
              </a:solidFill>
            </a:endParaRPr>
          </a:p>
          <a:p>
            <a:pPr marL="558800" marR="0" lvl="1" indent="-203200" algn="l" rtl="0">
              <a:lnSpc>
                <a:spcPct val="115000"/>
              </a:lnSpc>
              <a:spcBef>
                <a:spcPts val="400"/>
              </a:spcBef>
              <a:spcAft>
                <a:spcPts val="1600"/>
              </a:spcAft>
              <a:buClr>
                <a:srgbClr val="B7B7B7"/>
              </a:buClr>
              <a:buSzPts val="2000"/>
              <a:buFont typeface="Rubik"/>
              <a:buChar char="○"/>
            </a:pPr>
            <a:r>
              <a:rPr lang="en-US" sz="1600" dirty="0">
                <a:solidFill>
                  <a:srgbClr val="666666"/>
                </a:solidFill>
              </a:rPr>
              <a:t>Be bold!</a:t>
            </a:r>
            <a:endParaRPr sz="1600" i="0" u="none" strike="noStrike" cap="none" dirty="0">
              <a:solidFill>
                <a:srgbClr val="666666"/>
              </a:solidFill>
            </a:endParaRPr>
          </a:p>
        </p:txBody>
      </p:sp>
      <p:sp>
        <p:nvSpPr>
          <p:cNvPr id="385" name="Google Shape;385;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Activity</a:t>
            </a:r>
            <a:endParaRPr/>
          </a:p>
        </p:txBody>
      </p:sp>
      <p:sp>
        <p:nvSpPr>
          <p:cNvPr id="391" name="Google Shape;391;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CSS &amp; Layouts</a:t>
            </a:r>
            <a:endParaRPr/>
          </a:p>
        </p:txBody>
      </p:sp>
      <p:sp>
        <p:nvSpPr>
          <p:cNvPr id="397" name="Google Shape;397;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Layouts are </a:t>
            </a:r>
            <a:r>
              <a:rPr lang="en-US" b="1" i="1"/>
              <a:t>the hardest thing</a:t>
            </a:r>
            <a:r>
              <a:rPr lang="en-US"/>
              <a:t> about CSS for many reasons:</a:t>
            </a:r>
            <a:endParaRPr/>
          </a:p>
          <a:p>
            <a:pPr marL="457200" lvl="0" indent="-342900" algn="l" rtl="0">
              <a:spcBef>
                <a:spcPts val="1600"/>
              </a:spcBef>
              <a:spcAft>
                <a:spcPts val="0"/>
              </a:spcAft>
              <a:buSzPts val="1800"/>
              <a:buChar char="●"/>
            </a:pPr>
            <a:r>
              <a:rPr lang="en-US"/>
              <a:t>The language has many, many different layout ‘paradigms’ for doing the same thing.</a:t>
            </a:r>
            <a:endParaRPr/>
          </a:p>
          <a:p>
            <a:pPr marL="457200" lvl="0" indent="-342900" algn="l" rtl="0">
              <a:spcBef>
                <a:spcPts val="1000"/>
              </a:spcBef>
              <a:spcAft>
                <a:spcPts val="0"/>
              </a:spcAft>
              <a:buSzPts val="1800"/>
              <a:buChar char="●"/>
            </a:pPr>
            <a:r>
              <a:rPr lang="en-US"/>
              <a:t>Specifying the rules for arranging boxes the right way is difficult</a:t>
            </a:r>
            <a:endParaRPr/>
          </a:p>
          <a:p>
            <a:pPr marL="457200" lvl="0" indent="-342900" algn="l" rtl="0">
              <a:spcBef>
                <a:spcPts val="1000"/>
              </a:spcBef>
              <a:spcAft>
                <a:spcPts val="0"/>
              </a:spcAft>
              <a:buSzPts val="1800"/>
              <a:buChar char="●"/>
            </a:pPr>
            <a:r>
              <a:rPr lang="en-US"/>
              <a:t>You have to design for several different browser configurations (what looks good on a desktop doesn’t necessarily look good on mobile).</a:t>
            </a:r>
            <a:endParaRPr/>
          </a:p>
          <a:p>
            <a:pPr marL="457200" lvl="0" indent="-342900" algn="l" rtl="0">
              <a:spcBef>
                <a:spcPts val="1000"/>
              </a:spcBef>
              <a:spcAft>
                <a:spcPts val="0"/>
              </a:spcAft>
              <a:buSzPts val="1800"/>
              <a:buChar char="●"/>
            </a:pPr>
            <a:r>
              <a:rPr lang="en-US"/>
              <a:t>Everything has to be flexible and resizable so that it scales gracefully.</a:t>
            </a:r>
            <a:endParaRPr/>
          </a:p>
        </p:txBody>
      </p:sp>
      <p:sp>
        <p:nvSpPr>
          <p:cNvPr id="398" name="Google Shape;39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Activity: Composing a Layout in CSS</a:t>
            </a:r>
            <a:endParaRPr/>
          </a:p>
        </p:txBody>
      </p:sp>
      <p:sp>
        <p:nvSpPr>
          <p:cNvPr id="404" name="Google Shape;404;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deconstruct </a:t>
            </a:r>
            <a:r>
              <a:rPr lang="en-US" u="sng" dirty="0">
                <a:solidFill>
                  <a:schemeClr val="hlink"/>
                </a:solidFill>
                <a:hlinkClick r:id="rId3"/>
              </a:rPr>
              <a:t>this template website</a:t>
            </a:r>
            <a:r>
              <a:rPr lang="en-US" dirty="0"/>
              <a:t>:</a:t>
            </a:r>
            <a:endParaRPr dirty="0"/>
          </a:p>
          <a:p>
            <a:pPr marL="457200" lvl="0" indent="-342900" algn="l" rtl="0">
              <a:spcBef>
                <a:spcPts val="1600"/>
              </a:spcBef>
              <a:spcAft>
                <a:spcPts val="0"/>
              </a:spcAft>
              <a:buSzPts val="1800"/>
              <a:buChar char="-"/>
            </a:pPr>
            <a:r>
              <a:rPr lang="en-US" dirty="0"/>
              <a:t>How does this website instantiate the principles of:</a:t>
            </a:r>
            <a:endParaRPr dirty="0"/>
          </a:p>
          <a:p>
            <a:pPr marL="914400" lvl="1" indent="-317500" algn="l" rtl="0">
              <a:spcBef>
                <a:spcPts val="0"/>
              </a:spcBef>
              <a:spcAft>
                <a:spcPts val="0"/>
              </a:spcAft>
              <a:buSzPts val="1400"/>
              <a:buChar char="-"/>
            </a:pPr>
            <a:r>
              <a:rPr lang="en-US" dirty="0"/>
              <a:t> Proximity (think whitespace)</a:t>
            </a:r>
            <a:endParaRPr dirty="0"/>
          </a:p>
          <a:p>
            <a:pPr marL="914400" lvl="1" indent="-317500" algn="l" rtl="0">
              <a:spcBef>
                <a:spcPts val="0"/>
              </a:spcBef>
              <a:spcAft>
                <a:spcPts val="0"/>
              </a:spcAft>
              <a:buSzPts val="1400"/>
              <a:buChar char="-"/>
            </a:pPr>
            <a:r>
              <a:rPr lang="en-US" dirty="0"/>
              <a:t>Alignment (think grid)</a:t>
            </a:r>
            <a:endParaRPr dirty="0"/>
          </a:p>
          <a:p>
            <a:pPr marL="914400" lvl="1" indent="-317500" algn="l" rtl="0">
              <a:spcBef>
                <a:spcPts val="0"/>
              </a:spcBef>
              <a:spcAft>
                <a:spcPts val="0"/>
              </a:spcAft>
              <a:buSzPts val="1400"/>
              <a:buChar char="-"/>
            </a:pPr>
            <a:r>
              <a:rPr lang="en-US" dirty="0"/>
              <a:t>Repetition</a:t>
            </a:r>
            <a:endParaRPr dirty="0"/>
          </a:p>
          <a:p>
            <a:pPr marL="914400" lvl="1" indent="-317500" algn="l" rtl="0">
              <a:spcBef>
                <a:spcPts val="0"/>
              </a:spcBef>
              <a:spcAft>
                <a:spcPts val="0"/>
              </a:spcAft>
              <a:buSzPts val="1400"/>
              <a:buChar char="-"/>
            </a:pPr>
            <a:r>
              <a:rPr lang="en-US" dirty="0"/>
              <a:t>Contrast </a:t>
            </a:r>
            <a:endParaRPr dirty="0"/>
          </a:p>
          <a:p>
            <a:pPr marL="457200" lvl="0" indent="-342900" algn="l" rtl="0">
              <a:spcBef>
                <a:spcPts val="1000"/>
              </a:spcBef>
              <a:spcAft>
                <a:spcPts val="0"/>
              </a:spcAft>
              <a:buSzPts val="1800"/>
              <a:buChar char="-"/>
            </a:pPr>
            <a:r>
              <a:rPr lang="en-US" dirty="0"/>
              <a:t>Let’s draw some boxes...</a:t>
            </a:r>
            <a:endParaRPr dirty="0"/>
          </a:p>
          <a:p>
            <a:pPr marL="457200" lvl="0" indent="-342900" algn="l" rtl="0">
              <a:spcBef>
                <a:spcPts val="1000"/>
              </a:spcBef>
              <a:spcAft>
                <a:spcPts val="0"/>
              </a:spcAft>
              <a:buSzPts val="1800"/>
              <a:buChar char="-"/>
            </a:pPr>
            <a:r>
              <a:rPr lang="en-US" dirty="0"/>
              <a:t>Let’s think about how to create this layout. Some properties to highlight:</a:t>
            </a:r>
            <a:endParaRPr dirty="0"/>
          </a:p>
          <a:p>
            <a:pPr marL="914400" lvl="1" indent="-317500" algn="l" rtl="0">
              <a:spcBef>
                <a:spcPts val="0"/>
              </a:spcBef>
              <a:spcAft>
                <a:spcPts val="0"/>
              </a:spcAft>
              <a:buSzPts val="1400"/>
              <a:buChar char="-"/>
            </a:pPr>
            <a:r>
              <a:rPr lang="en-US" dirty="0"/>
              <a:t>“position: fixed”</a:t>
            </a:r>
            <a:endParaRPr dirty="0"/>
          </a:p>
          <a:p>
            <a:pPr marL="914400" lvl="1" indent="-317500" algn="l" rtl="0">
              <a:spcBef>
                <a:spcPts val="0"/>
              </a:spcBef>
              <a:spcAft>
                <a:spcPts val="0"/>
              </a:spcAft>
              <a:buSzPts val="1400"/>
              <a:buChar char="-"/>
            </a:pPr>
            <a:r>
              <a:rPr lang="en-US" dirty="0"/>
              <a:t>Margin and padding</a:t>
            </a:r>
            <a:endParaRPr dirty="0"/>
          </a:p>
          <a:p>
            <a:pPr marL="914400" lvl="1" indent="-317500" algn="l" rtl="0">
              <a:spcBef>
                <a:spcPts val="0"/>
              </a:spcBef>
              <a:spcAft>
                <a:spcPts val="0"/>
              </a:spcAft>
              <a:buSzPts val="1400"/>
              <a:buChar char="-"/>
            </a:pPr>
            <a:r>
              <a:rPr lang="en-US" dirty="0"/>
              <a:t>Grid</a:t>
            </a:r>
            <a:endParaRPr dirty="0"/>
          </a:p>
        </p:txBody>
      </p:sp>
      <p:sp>
        <p:nvSpPr>
          <p:cNvPr id="405" name="Google Shape;40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Outline</a:t>
            </a:r>
            <a:endParaRPr/>
          </a:p>
        </p:txBody>
      </p:sp>
      <p:sp>
        <p:nvSpPr>
          <p:cNvPr id="411" name="Google Shape;411;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999999"/>
              </a:buClr>
              <a:buSzPts val="1800"/>
              <a:buChar char="●"/>
            </a:pPr>
            <a:r>
              <a:rPr lang="en-US">
                <a:solidFill>
                  <a:srgbClr val="999999"/>
                </a:solidFill>
              </a:rPr>
              <a:t>Principles of composition</a:t>
            </a:r>
            <a:endParaRPr>
              <a:solidFill>
                <a:srgbClr val="999999"/>
              </a:solidFill>
            </a:endParaRPr>
          </a:p>
          <a:p>
            <a:pPr marL="457200" lvl="0" indent="-342900" algn="l" rtl="0">
              <a:spcBef>
                <a:spcPts val="0"/>
              </a:spcBef>
              <a:spcAft>
                <a:spcPts val="0"/>
              </a:spcAft>
              <a:buClr>
                <a:srgbClr val="674EA7"/>
              </a:buClr>
              <a:buSzPts val="1800"/>
              <a:buChar char="●"/>
            </a:pPr>
            <a:r>
              <a:rPr lang="en-US" b="1">
                <a:solidFill>
                  <a:srgbClr val="674EA7"/>
                </a:solidFill>
              </a:rPr>
              <a:t>Color</a:t>
            </a:r>
            <a:endParaRPr b="1">
              <a:solidFill>
                <a:srgbClr val="674EA7"/>
              </a:solidFill>
            </a:endParaRPr>
          </a:p>
          <a:p>
            <a:pPr marL="457200" lvl="0" indent="-342900" algn="l" rtl="0">
              <a:spcBef>
                <a:spcPts val="0"/>
              </a:spcBef>
              <a:spcAft>
                <a:spcPts val="0"/>
              </a:spcAft>
              <a:buSzPts val="1800"/>
              <a:buChar char="●"/>
            </a:pPr>
            <a:r>
              <a:rPr lang="en-US"/>
              <a:t>Fonts and Typography</a:t>
            </a:r>
            <a:endParaRPr/>
          </a:p>
          <a:p>
            <a:pPr marL="457200" lvl="0" indent="-342900" algn="l" rtl="0">
              <a:spcBef>
                <a:spcPts val="0"/>
              </a:spcBef>
              <a:spcAft>
                <a:spcPts val="0"/>
              </a:spcAft>
              <a:buSzPts val="1800"/>
              <a:buChar char="●"/>
            </a:pPr>
            <a:r>
              <a:rPr lang="en-US"/>
              <a:t>Branding</a:t>
            </a:r>
            <a:endParaRPr/>
          </a:p>
        </p:txBody>
      </p:sp>
      <p:sp>
        <p:nvSpPr>
          <p:cNvPr id="412" name="Google Shape;41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3"/>
          <p:cNvSpPr txBox="1">
            <a:spLocks noGrp="1"/>
          </p:cNvSpPr>
          <p:nvPr>
            <p:ph type="title"/>
          </p:nvPr>
        </p:nvSpPr>
        <p:spPr>
          <a:xfrm>
            <a:off x="457200" y="368972"/>
            <a:ext cx="8229600" cy="7179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3 Dimensions of Color</a:t>
            </a:r>
            <a:endParaRPr>
              <a:latin typeface="Oswald"/>
              <a:ea typeface="Oswald"/>
              <a:cs typeface="Oswald"/>
              <a:sym typeface="Oswald"/>
            </a:endParaRPr>
          </a:p>
        </p:txBody>
      </p:sp>
      <p:pic>
        <p:nvPicPr>
          <p:cNvPr id="419" name="Google Shape;419;p63" descr="http://i2.wp.com/30daysweater.com/wp-content/uploads/2014/06/30_Day_Sweater_Hue_Value_Saturation.png"/>
          <p:cNvPicPr preferRelativeResize="0"/>
          <p:nvPr/>
        </p:nvPicPr>
        <p:blipFill rotWithShape="1">
          <a:blip r:embed="rId3">
            <a:alphaModFix/>
          </a:blip>
          <a:srcRect/>
          <a:stretch/>
        </p:blipFill>
        <p:spPr>
          <a:xfrm>
            <a:off x="-130672" y="1163075"/>
            <a:ext cx="5986496" cy="3590200"/>
          </a:xfrm>
          <a:prstGeom prst="rect">
            <a:avLst/>
          </a:prstGeom>
          <a:noFill/>
          <a:ln>
            <a:noFill/>
          </a:ln>
        </p:spPr>
      </p:pic>
      <p:sp>
        <p:nvSpPr>
          <p:cNvPr id="420" name="Google Shape;420;p63"/>
          <p:cNvSpPr txBox="1"/>
          <p:nvPr/>
        </p:nvSpPr>
        <p:spPr>
          <a:xfrm>
            <a:off x="0" y="489885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421" name="Google Shape;421;p63"/>
          <p:cNvSpPr txBox="1"/>
          <p:nvPr/>
        </p:nvSpPr>
        <p:spPr>
          <a:xfrm>
            <a:off x="5782450" y="1849275"/>
            <a:ext cx="3210600" cy="265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666666"/>
                </a:solidFill>
                <a:latin typeface="Rubik"/>
                <a:ea typeface="Rubik"/>
                <a:cs typeface="Rubik"/>
                <a:sym typeface="Rubik"/>
              </a:rPr>
              <a:t>Hue</a:t>
            </a:r>
            <a:r>
              <a:rPr lang="en-US" sz="1800">
                <a:solidFill>
                  <a:srgbClr val="666666"/>
                </a:solidFill>
                <a:latin typeface="Rubik"/>
                <a:ea typeface="Rubik"/>
                <a:cs typeface="Rubik"/>
                <a:sym typeface="Rubik"/>
              </a:rPr>
              <a:t>: The tint</a:t>
            </a:r>
            <a:endParaRPr sz="1800">
              <a:solidFill>
                <a:srgbClr val="666666"/>
              </a:solidFill>
              <a:latin typeface="Rubik"/>
              <a:ea typeface="Rubik"/>
              <a:cs typeface="Rubik"/>
              <a:sym typeface="Rubik"/>
            </a:endParaRPr>
          </a:p>
          <a:p>
            <a:pPr marL="0" lvl="0" indent="0" algn="l" rtl="0">
              <a:spcBef>
                <a:spcPts val="1000"/>
              </a:spcBef>
              <a:spcAft>
                <a:spcPts val="0"/>
              </a:spcAft>
              <a:buNone/>
            </a:pPr>
            <a:r>
              <a:rPr lang="en-US" sz="1800" b="1">
                <a:solidFill>
                  <a:srgbClr val="666666"/>
                </a:solidFill>
                <a:latin typeface="Rubik"/>
                <a:ea typeface="Rubik"/>
                <a:cs typeface="Rubik"/>
                <a:sym typeface="Rubik"/>
              </a:rPr>
              <a:t>Saturation</a:t>
            </a:r>
            <a:r>
              <a:rPr lang="en-US" sz="1800">
                <a:solidFill>
                  <a:srgbClr val="666666"/>
                </a:solidFill>
                <a:latin typeface="Rubik"/>
                <a:ea typeface="Rubik"/>
                <a:cs typeface="Rubik"/>
                <a:sym typeface="Rubik"/>
              </a:rPr>
              <a:t>: how intense the color is. </a:t>
            </a:r>
            <a:r>
              <a:rPr lang="en-US" sz="1800">
                <a:solidFill>
                  <a:srgbClr val="666666"/>
                </a:solidFill>
                <a:highlight>
                  <a:schemeClr val="lt1"/>
                </a:highlight>
                <a:latin typeface="Rubik"/>
                <a:ea typeface="Rubik"/>
                <a:cs typeface="Rubik"/>
                <a:sym typeface="Rubik"/>
              </a:rPr>
              <a:t>When color is fully saturated, the color is considered in purest (truest) version</a:t>
            </a:r>
            <a:endParaRPr sz="1800">
              <a:solidFill>
                <a:srgbClr val="666666"/>
              </a:solidFill>
              <a:latin typeface="Rubik"/>
              <a:ea typeface="Rubik"/>
              <a:cs typeface="Rubik"/>
              <a:sym typeface="Rubik"/>
            </a:endParaRPr>
          </a:p>
          <a:p>
            <a:pPr marL="0" lvl="0" indent="0" algn="l" rtl="0">
              <a:spcBef>
                <a:spcPts val="1000"/>
              </a:spcBef>
              <a:spcAft>
                <a:spcPts val="1000"/>
              </a:spcAft>
              <a:buNone/>
            </a:pPr>
            <a:r>
              <a:rPr lang="en-US" sz="1800" b="1">
                <a:solidFill>
                  <a:srgbClr val="666666"/>
                </a:solidFill>
                <a:latin typeface="Rubik"/>
                <a:ea typeface="Rubik"/>
                <a:cs typeface="Rubik"/>
                <a:sym typeface="Rubik"/>
              </a:rPr>
              <a:t>Value</a:t>
            </a:r>
            <a:r>
              <a:rPr lang="en-US" sz="1800">
                <a:solidFill>
                  <a:srgbClr val="666666"/>
                </a:solidFill>
                <a:latin typeface="Rubik"/>
                <a:ea typeface="Rubik"/>
                <a:cs typeface="Rubik"/>
                <a:sym typeface="Rubik"/>
              </a:rPr>
              <a:t>: </a:t>
            </a:r>
            <a:r>
              <a:rPr lang="en-US" sz="1800">
                <a:solidFill>
                  <a:srgbClr val="666666"/>
                </a:solidFill>
                <a:highlight>
                  <a:schemeClr val="lt1"/>
                </a:highlight>
                <a:latin typeface="Rubik"/>
                <a:ea typeface="Rubik"/>
                <a:cs typeface="Rubik"/>
                <a:sym typeface="Rubik"/>
              </a:rPr>
              <a:t>lightness or darkness of a </a:t>
            </a:r>
            <a:r>
              <a:rPr lang="en-US" sz="1800" b="1">
                <a:solidFill>
                  <a:srgbClr val="666666"/>
                </a:solidFill>
                <a:highlight>
                  <a:schemeClr val="lt1"/>
                </a:highlight>
                <a:latin typeface="Rubik"/>
                <a:ea typeface="Rubik"/>
                <a:cs typeface="Rubik"/>
                <a:sym typeface="Rubik"/>
              </a:rPr>
              <a:t>color</a:t>
            </a:r>
            <a:endParaRPr sz="1800">
              <a:solidFill>
                <a:srgbClr val="666666"/>
              </a:solidFill>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animEffect transition="in" filter="fade">
                                      <p:cBhvr>
                                        <p:cTn id="7" dur="1"/>
                                        <p:tgtEl>
                                          <p:spTgt spid="4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1">
                                            <p:txEl>
                                              <p:pRg st="1" end="1"/>
                                            </p:txEl>
                                          </p:spTgt>
                                        </p:tgtEl>
                                        <p:attrNameLst>
                                          <p:attrName>style.visibility</p:attrName>
                                        </p:attrNameLst>
                                      </p:cBhvr>
                                      <p:to>
                                        <p:strVal val="visible"/>
                                      </p:to>
                                    </p:set>
                                    <p:animEffect transition="in" filter="fade">
                                      <p:cBhvr>
                                        <p:cTn id="12" dur="1"/>
                                        <p:tgtEl>
                                          <p:spTgt spid="4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1">
                                            <p:txEl>
                                              <p:pRg st="2" end="2"/>
                                            </p:txEl>
                                          </p:spTgt>
                                        </p:tgtEl>
                                        <p:attrNameLst>
                                          <p:attrName>style.visibility</p:attrName>
                                        </p:attrNameLst>
                                      </p:cBhvr>
                                      <p:to>
                                        <p:strVal val="visible"/>
                                      </p:to>
                                    </p:set>
                                    <p:animEffect transition="in" filter="fade">
                                      <p:cBhvr>
                                        <p:cTn id="17" dur="1"/>
                                        <p:tgtEl>
                                          <p:spTgt spid="4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64" descr="http://fca.com/wp-content/uploads/2014/03/bigstock-Color-wheel-15447197.jpg"/>
          <p:cNvPicPr preferRelativeResize="0"/>
          <p:nvPr/>
        </p:nvPicPr>
        <p:blipFill rotWithShape="1">
          <a:blip r:embed="rId3">
            <a:alphaModFix/>
          </a:blip>
          <a:srcRect t="3134" b="3564"/>
          <a:stretch/>
        </p:blipFill>
        <p:spPr>
          <a:xfrm>
            <a:off x="2152031" y="348712"/>
            <a:ext cx="5032875" cy="447144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433" name="Google Shape;433;p65"/>
          <p:cNvGrpSpPr/>
          <p:nvPr/>
        </p:nvGrpSpPr>
        <p:grpSpPr>
          <a:xfrm>
            <a:off x="171450" y="1171575"/>
            <a:ext cx="2800350" cy="3508706"/>
            <a:chOff x="228600" y="1562100"/>
            <a:chExt cx="3733800" cy="4678275"/>
          </a:xfrm>
        </p:grpSpPr>
        <p:pic>
          <p:nvPicPr>
            <p:cNvPr id="434" name="Google Shape;434;p65"/>
            <p:cNvPicPr preferRelativeResize="0"/>
            <p:nvPr/>
          </p:nvPicPr>
          <p:blipFill rotWithShape="1">
            <a:blip r:embed="rId3">
              <a:alphaModFix/>
            </a:blip>
            <a:srcRect/>
            <a:stretch/>
          </p:blipFill>
          <p:spPr>
            <a:xfrm>
              <a:off x="228600" y="1562100"/>
              <a:ext cx="3733800" cy="3733800"/>
            </a:xfrm>
            <a:prstGeom prst="rect">
              <a:avLst/>
            </a:prstGeom>
            <a:noFill/>
            <a:ln>
              <a:noFill/>
            </a:ln>
          </p:spPr>
        </p:pic>
        <p:sp>
          <p:nvSpPr>
            <p:cNvPr id="435" name="Google Shape;435;p65"/>
            <p:cNvSpPr txBox="1"/>
            <p:nvPr/>
          </p:nvSpPr>
          <p:spPr>
            <a:xfrm>
              <a:off x="314400" y="5592675"/>
              <a:ext cx="3562200" cy="6477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US" sz="1700">
                  <a:latin typeface="Open Sans"/>
                  <a:ea typeface="Open Sans"/>
                  <a:cs typeface="Open Sans"/>
                  <a:sym typeface="Open Sans"/>
                </a:rPr>
                <a:t>Primary</a:t>
              </a:r>
              <a:endParaRPr sz="1700">
                <a:latin typeface="Open Sans"/>
                <a:ea typeface="Open Sans"/>
                <a:cs typeface="Open Sans"/>
                <a:sym typeface="Open Sans"/>
              </a:endParaRPr>
            </a:p>
          </p:txBody>
        </p:sp>
      </p:grpSp>
      <p:grpSp>
        <p:nvGrpSpPr>
          <p:cNvPr id="436" name="Google Shape;436;p65"/>
          <p:cNvGrpSpPr/>
          <p:nvPr/>
        </p:nvGrpSpPr>
        <p:grpSpPr>
          <a:xfrm>
            <a:off x="3171825" y="1171575"/>
            <a:ext cx="2800350" cy="3508706"/>
            <a:chOff x="4229100" y="1562100"/>
            <a:chExt cx="3733800" cy="4678275"/>
          </a:xfrm>
        </p:grpSpPr>
        <p:pic>
          <p:nvPicPr>
            <p:cNvPr id="437" name="Google Shape;437;p65"/>
            <p:cNvPicPr preferRelativeResize="0"/>
            <p:nvPr/>
          </p:nvPicPr>
          <p:blipFill rotWithShape="1">
            <a:blip r:embed="rId4">
              <a:alphaModFix/>
            </a:blip>
            <a:srcRect/>
            <a:stretch/>
          </p:blipFill>
          <p:spPr>
            <a:xfrm>
              <a:off x="4229100" y="1562100"/>
              <a:ext cx="3733800" cy="3733800"/>
            </a:xfrm>
            <a:prstGeom prst="rect">
              <a:avLst/>
            </a:prstGeom>
            <a:noFill/>
            <a:ln>
              <a:noFill/>
            </a:ln>
          </p:spPr>
        </p:pic>
        <p:sp>
          <p:nvSpPr>
            <p:cNvPr id="438" name="Google Shape;438;p65"/>
            <p:cNvSpPr txBox="1"/>
            <p:nvPr/>
          </p:nvSpPr>
          <p:spPr>
            <a:xfrm>
              <a:off x="4400700" y="5592675"/>
              <a:ext cx="3562200" cy="6477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US" sz="1700">
                  <a:latin typeface="Open Sans"/>
                  <a:ea typeface="Open Sans"/>
                  <a:cs typeface="Open Sans"/>
                  <a:sym typeface="Open Sans"/>
                </a:rPr>
                <a:t>Secondary</a:t>
              </a:r>
              <a:endParaRPr sz="1700">
                <a:latin typeface="Open Sans"/>
                <a:ea typeface="Open Sans"/>
                <a:cs typeface="Open Sans"/>
                <a:sym typeface="Open Sans"/>
              </a:endParaRPr>
            </a:p>
          </p:txBody>
        </p:sp>
      </p:grpSp>
      <p:grpSp>
        <p:nvGrpSpPr>
          <p:cNvPr id="439" name="Google Shape;439;p65"/>
          <p:cNvGrpSpPr/>
          <p:nvPr/>
        </p:nvGrpSpPr>
        <p:grpSpPr>
          <a:xfrm>
            <a:off x="6186488" y="1171575"/>
            <a:ext cx="2800350" cy="3508706"/>
            <a:chOff x="8248650" y="1562100"/>
            <a:chExt cx="3733800" cy="4678275"/>
          </a:xfrm>
        </p:grpSpPr>
        <p:grpSp>
          <p:nvGrpSpPr>
            <p:cNvPr id="440" name="Google Shape;440;p65"/>
            <p:cNvGrpSpPr/>
            <p:nvPr/>
          </p:nvGrpSpPr>
          <p:grpSpPr>
            <a:xfrm>
              <a:off x="8248650" y="1562100"/>
              <a:ext cx="3733800" cy="3733800"/>
              <a:chOff x="8096250" y="1562100"/>
              <a:chExt cx="3733800" cy="3733800"/>
            </a:xfrm>
          </p:grpSpPr>
          <p:pic>
            <p:nvPicPr>
              <p:cNvPr id="441" name="Google Shape;441;p65"/>
              <p:cNvPicPr preferRelativeResize="0"/>
              <p:nvPr/>
            </p:nvPicPr>
            <p:blipFill rotWithShape="1">
              <a:blip r:embed="rId5">
                <a:alphaModFix/>
              </a:blip>
              <a:srcRect/>
              <a:stretch/>
            </p:blipFill>
            <p:spPr>
              <a:xfrm>
                <a:off x="8096250" y="1562100"/>
                <a:ext cx="3733800" cy="3733800"/>
              </a:xfrm>
              <a:prstGeom prst="rect">
                <a:avLst/>
              </a:prstGeom>
              <a:noFill/>
              <a:ln>
                <a:noFill/>
              </a:ln>
            </p:spPr>
          </p:pic>
          <p:sp>
            <p:nvSpPr>
              <p:cNvPr id="442" name="Google Shape;442;p65"/>
              <p:cNvSpPr/>
              <p:nvPr/>
            </p:nvSpPr>
            <p:spPr>
              <a:xfrm>
                <a:off x="8817748" y="2342990"/>
                <a:ext cx="2367900" cy="2285400"/>
              </a:xfrm>
              <a:prstGeom prst="ellipse">
                <a:avLst/>
              </a:pr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rgbClr val="000000"/>
                  </a:buClr>
                  <a:buSzPts val="1400"/>
                  <a:buFont typeface="Arial"/>
                  <a:buNone/>
                </a:pPr>
                <a:endParaRPr sz="1400">
                  <a:solidFill>
                    <a:srgbClr val="000000"/>
                  </a:solidFill>
                  <a:latin typeface="Arial"/>
                  <a:ea typeface="Arial"/>
                  <a:cs typeface="Arial"/>
                  <a:sym typeface="Arial"/>
                </a:endParaRPr>
              </a:p>
            </p:txBody>
          </p:sp>
        </p:grpSp>
        <p:sp>
          <p:nvSpPr>
            <p:cNvPr id="443" name="Google Shape;443;p65"/>
            <p:cNvSpPr txBox="1"/>
            <p:nvPr/>
          </p:nvSpPr>
          <p:spPr>
            <a:xfrm>
              <a:off x="8334450" y="5592675"/>
              <a:ext cx="3562200" cy="6477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US" sz="1700">
                  <a:latin typeface="Open Sans"/>
                  <a:ea typeface="Open Sans"/>
                  <a:cs typeface="Open Sans"/>
                  <a:sym typeface="Open Sans"/>
                </a:rPr>
                <a:t>Tertiary</a:t>
              </a:r>
              <a:endParaRPr sz="1700">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1"/>
                                        <p:tgtEl>
                                          <p:spTgt spid="4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9"/>
                                        </p:tgtEl>
                                        <p:attrNameLst>
                                          <p:attrName>style.visibility</p:attrName>
                                        </p:attrNameLst>
                                      </p:cBhvr>
                                      <p:to>
                                        <p:strVal val="visible"/>
                                      </p:to>
                                    </p:set>
                                    <p:animEffect transition="in" filter="fade">
                                      <p:cBhvr>
                                        <p:cTn id="12" dur="1"/>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Outline</a:t>
            </a:r>
            <a:endParaRPr/>
          </a:p>
        </p:txBody>
      </p:sp>
      <p:sp>
        <p:nvSpPr>
          <p:cNvPr id="133" name="Google Shape;13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674EA7"/>
              </a:buClr>
              <a:buSzPts val="1800"/>
              <a:buChar char="●"/>
            </a:pPr>
            <a:r>
              <a:rPr lang="en-US" b="1">
                <a:solidFill>
                  <a:srgbClr val="674EA7"/>
                </a:solidFill>
              </a:rPr>
              <a:t>Principles of composition</a:t>
            </a:r>
            <a:endParaRPr b="1">
              <a:solidFill>
                <a:srgbClr val="674EA7"/>
              </a:solidFill>
            </a:endParaRPr>
          </a:p>
          <a:p>
            <a:pPr marL="457200" lvl="0" indent="-342900" algn="l" rtl="0">
              <a:spcBef>
                <a:spcPts val="0"/>
              </a:spcBef>
              <a:spcAft>
                <a:spcPts val="0"/>
              </a:spcAft>
              <a:buSzPts val="1800"/>
              <a:buChar char="●"/>
            </a:pPr>
            <a:r>
              <a:rPr lang="en-US"/>
              <a:t>Color</a:t>
            </a:r>
            <a:endParaRPr/>
          </a:p>
          <a:p>
            <a:pPr marL="457200" lvl="0" indent="-342900" algn="l" rtl="0">
              <a:spcBef>
                <a:spcPts val="0"/>
              </a:spcBef>
              <a:spcAft>
                <a:spcPts val="0"/>
              </a:spcAft>
              <a:buSzPts val="1800"/>
              <a:buChar char="●"/>
            </a:pPr>
            <a:r>
              <a:rPr lang="en-US"/>
              <a:t>Fonts and Typography</a:t>
            </a:r>
            <a:endParaRPr/>
          </a:p>
          <a:p>
            <a:pPr marL="457200" lvl="0" indent="-342900" algn="l" rtl="0">
              <a:spcBef>
                <a:spcPts val="0"/>
              </a:spcBef>
              <a:spcAft>
                <a:spcPts val="0"/>
              </a:spcAft>
              <a:buSzPts val="1800"/>
              <a:buChar char="●"/>
            </a:pPr>
            <a:r>
              <a:rPr lang="en-US"/>
              <a:t>Branding</a:t>
            </a:r>
            <a:endParaRPr/>
          </a:p>
        </p:txBody>
      </p:sp>
      <p:sp>
        <p:nvSpPr>
          <p:cNvPr id="134" name="Google Shape;13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6"/>
          <p:cNvSpPr txBox="1">
            <a:spLocks noGrp="1"/>
          </p:cNvSpPr>
          <p:nvPr>
            <p:ph type="title"/>
          </p:nvPr>
        </p:nvSpPr>
        <p:spPr>
          <a:xfrm>
            <a:off x="0" y="91815"/>
            <a:ext cx="7886700" cy="685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Monochromatic</a:t>
            </a:r>
            <a:endParaRPr>
              <a:latin typeface="Oswald"/>
              <a:ea typeface="Oswald"/>
              <a:cs typeface="Oswald"/>
              <a:sym typeface="Oswald"/>
            </a:endParaRPr>
          </a:p>
        </p:txBody>
      </p:sp>
      <p:pic>
        <p:nvPicPr>
          <p:cNvPr id="449" name="Google Shape;449;p66"/>
          <p:cNvPicPr preferRelativeResize="0">
            <a:picLocks noGrp="1"/>
          </p:cNvPicPr>
          <p:nvPr>
            <p:ph type="body" idx="1"/>
          </p:nvPr>
        </p:nvPicPr>
        <p:blipFill rotWithShape="1">
          <a:blip r:embed="rId3">
            <a:alphaModFix/>
          </a:blip>
          <a:srcRect/>
          <a:stretch/>
        </p:blipFill>
        <p:spPr>
          <a:xfrm>
            <a:off x="-17100" y="777619"/>
            <a:ext cx="4429800" cy="3162000"/>
          </a:xfrm>
          <a:prstGeom prst="rect">
            <a:avLst/>
          </a:prstGeom>
          <a:noFill/>
          <a:ln>
            <a:noFill/>
          </a:ln>
        </p:spPr>
      </p:pic>
      <p:pic>
        <p:nvPicPr>
          <p:cNvPr id="450" name="Google Shape;450;p66"/>
          <p:cNvPicPr preferRelativeResize="0"/>
          <p:nvPr/>
        </p:nvPicPr>
        <p:blipFill rotWithShape="1">
          <a:blip r:embed="rId4">
            <a:alphaModFix/>
          </a:blip>
          <a:srcRect/>
          <a:stretch/>
        </p:blipFill>
        <p:spPr>
          <a:xfrm>
            <a:off x="4744500" y="777619"/>
            <a:ext cx="4429799" cy="3155037"/>
          </a:xfrm>
          <a:prstGeom prst="rect">
            <a:avLst/>
          </a:prstGeom>
          <a:noFill/>
          <a:ln>
            <a:noFill/>
          </a:ln>
        </p:spPr>
      </p:pic>
      <p:pic>
        <p:nvPicPr>
          <p:cNvPr id="451" name="Google Shape;451;p66"/>
          <p:cNvPicPr preferRelativeResize="0"/>
          <p:nvPr/>
        </p:nvPicPr>
        <p:blipFill rotWithShape="1">
          <a:blip r:embed="rId5">
            <a:alphaModFix/>
          </a:blip>
          <a:srcRect t="35245"/>
          <a:stretch/>
        </p:blipFill>
        <p:spPr>
          <a:xfrm>
            <a:off x="1157813" y="3932627"/>
            <a:ext cx="1380206" cy="853106"/>
          </a:xfrm>
          <a:prstGeom prst="rect">
            <a:avLst/>
          </a:prstGeom>
          <a:noFill/>
          <a:ln>
            <a:noFill/>
          </a:ln>
        </p:spPr>
      </p:pic>
      <p:pic>
        <p:nvPicPr>
          <p:cNvPr id="452" name="Google Shape;452;p66"/>
          <p:cNvPicPr preferRelativeResize="0"/>
          <p:nvPr/>
        </p:nvPicPr>
        <p:blipFill rotWithShape="1">
          <a:blip r:embed="rId6">
            <a:alphaModFix/>
          </a:blip>
          <a:srcRect b="44140"/>
          <a:stretch/>
        </p:blipFill>
        <p:spPr>
          <a:xfrm>
            <a:off x="6226500" y="3970444"/>
            <a:ext cx="1126181" cy="8531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67"/>
          <p:cNvPicPr preferRelativeResize="0"/>
          <p:nvPr/>
        </p:nvPicPr>
        <p:blipFill rotWithShape="1">
          <a:blip r:embed="rId3">
            <a:alphaModFix/>
          </a:blip>
          <a:srcRect b="15275"/>
          <a:stretch/>
        </p:blipFill>
        <p:spPr>
          <a:xfrm>
            <a:off x="-94052" y="777618"/>
            <a:ext cx="4598231" cy="2761538"/>
          </a:xfrm>
          <a:prstGeom prst="rect">
            <a:avLst/>
          </a:prstGeom>
          <a:noFill/>
          <a:ln>
            <a:noFill/>
          </a:ln>
        </p:spPr>
      </p:pic>
      <p:pic>
        <p:nvPicPr>
          <p:cNvPr id="458" name="Google Shape;458;p67"/>
          <p:cNvPicPr preferRelativeResize="0"/>
          <p:nvPr/>
        </p:nvPicPr>
        <p:blipFill rotWithShape="1">
          <a:blip r:embed="rId4">
            <a:alphaModFix/>
          </a:blip>
          <a:srcRect b="15275"/>
          <a:stretch/>
        </p:blipFill>
        <p:spPr>
          <a:xfrm>
            <a:off x="4800600" y="777618"/>
            <a:ext cx="4477779" cy="2761538"/>
          </a:xfrm>
          <a:prstGeom prst="rect">
            <a:avLst/>
          </a:prstGeom>
          <a:noFill/>
          <a:ln>
            <a:noFill/>
          </a:ln>
        </p:spPr>
      </p:pic>
      <p:pic>
        <p:nvPicPr>
          <p:cNvPr id="459" name="Google Shape;459;p67"/>
          <p:cNvPicPr preferRelativeResize="0"/>
          <p:nvPr/>
        </p:nvPicPr>
        <p:blipFill rotWithShape="1">
          <a:blip r:embed="rId5">
            <a:alphaModFix/>
          </a:blip>
          <a:srcRect t="32521" b="4731"/>
          <a:stretch/>
        </p:blipFill>
        <p:spPr>
          <a:xfrm>
            <a:off x="5955937" y="3696337"/>
            <a:ext cx="1723218" cy="1185638"/>
          </a:xfrm>
          <a:prstGeom prst="rect">
            <a:avLst/>
          </a:prstGeom>
          <a:noFill/>
          <a:ln>
            <a:noFill/>
          </a:ln>
        </p:spPr>
      </p:pic>
      <p:pic>
        <p:nvPicPr>
          <p:cNvPr id="460" name="Google Shape;460;p67"/>
          <p:cNvPicPr preferRelativeResize="0"/>
          <p:nvPr/>
        </p:nvPicPr>
        <p:blipFill rotWithShape="1">
          <a:blip r:embed="rId6">
            <a:alphaModFix/>
          </a:blip>
          <a:srcRect b="25138"/>
          <a:stretch/>
        </p:blipFill>
        <p:spPr>
          <a:xfrm>
            <a:off x="1200300" y="3574200"/>
            <a:ext cx="1666574" cy="1307776"/>
          </a:xfrm>
          <a:prstGeom prst="rect">
            <a:avLst/>
          </a:prstGeom>
          <a:noFill/>
          <a:ln>
            <a:noFill/>
          </a:ln>
        </p:spPr>
      </p:pic>
      <p:sp>
        <p:nvSpPr>
          <p:cNvPr id="461" name="Google Shape;461;p67"/>
          <p:cNvSpPr txBox="1">
            <a:spLocks noGrp="1"/>
          </p:cNvSpPr>
          <p:nvPr>
            <p:ph type="title"/>
          </p:nvPr>
        </p:nvSpPr>
        <p:spPr>
          <a:xfrm>
            <a:off x="0" y="91815"/>
            <a:ext cx="7886700" cy="685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Analogous</a:t>
            </a:r>
            <a:endParaRPr>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68"/>
          <p:cNvPicPr preferRelativeResize="0"/>
          <p:nvPr/>
        </p:nvPicPr>
        <p:blipFill rotWithShape="1">
          <a:blip r:embed="rId3">
            <a:alphaModFix/>
          </a:blip>
          <a:srcRect b="14690"/>
          <a:stretch/>
        </p:blipFill>
        <p:spPr>
          <a:xfrm>
            <a:off x="-878119" y="720468"/>
            <a:ext cx="5307711" cy="2788931"/>
          </a:xfrm>
          <a:prstGeom prst="rect">
            <a:avLst/>
          </a:prstGeom>
          <a:noFill/>
          <a:ln>
            <a:noFill/>
          </a:ln>
        </p:spPr>
      </p:pic>
      <p:pic>
        <p:nvPicPr>
          <p:cNvPr id="468" name="Google Shape;468;p68"/>
          <p:cNvPicPr preferRelativeResize="0"/>
          <p:nvPr/>
        </p:nvPicPr>
        <p:blipFill rotWithShape="1">
          <a:blip r:embed="rId4">
            <a:alphaModFix/>
          </a:blip>
          <a:srcRect b="14376"/>
          <a:stretch/>
        </p:blipFill>
        <p:spPr>
          <a:xfrm>
            <a:off x="4572000" y="720468"/>
            <a:ext cx="4576649" cy="2788931"/>
          </a:xfrm>
          <a:prstGeom prst="rect">
            <a:avLst/>
          </a:prstGeom>
          <a:noFill/>
          <a:ln>
            <a:noFill/>
          </a:ln>
        </p:spPr>
      </p:pic>
      <p:pic>
        <p:nvPicPr>
          <p:cNvPr id="469" name="Google Shape;469;p68"/>
          <p:cNvPicPr preferRelativeResize="0"/>
          <p:nvPr/>
        </p:nvPicPr>
        <p:blipFill rotWithShape="1">
          <a:blip r:embed="rId5">
            <a:alphaModFix/>
          </a:blip>
          <a:srcRect/>
          <a:stretch/>
        </p:blipFill>
        <p:spPr>
          <a:xfrm>
            <a:off x="1350487" y="3589931"/>
            <a:ext cx="1142793" cy="1318331"/>
          </a:xfrm>
          <a:prstGeom prst="rect">
            <a:avLst/>
          </a:prstGeom>
          <a:noFill/>
          <a:ln>
            <a:noFill/>
          </a:ln>
        </p:spPr>
      </p:pic>
      <p:pic>
        <p:nvPicPr>
          <p:cNvPr id="470" name="Google Shape;470;p68"/>
          <p:cNvPicPr preferRelativeResize="0"/>
          <p:nvPr/>
        </p:nvPicPr>
        <p:blipFill rotWithShape="1">
          <a:blip r:embed="rId6">
            <a:alphaModFix/>
          </a:blip>
          <a:srcRect b="21067"/>
          <a:stretch/>
        </p:blipFill>
        <p:spPr>
          <a:xfrm>
            <a:off x="5876874" y="3589931"/>
            <a:ext cx="2009826" cy="1318332"/>
          </a:xfrm>
          <a:prstGeom prst="rect">
            <a:avLst/>
          </a:prstGeom>
          <a:noFill/>
          <a:ln>
            <a:noFill/>
          </a:ln>
        </p:spPr>
      </p:pic>
      <p:sp>
        <p:nvSpPr>
          <p:cNvPr id="471" name="Google Shape;471;p68"/>
          <p:cNvSpPr txBox="1">
            <a:spLocks noGrp="1"/>
          </p:cNvSpPr>
          <p:nvPr>
            <p:ph type="title"/>
          </p:nvPr>
        </p:nvSpPr>
        <p:spPr>
          <a:xfrm>
            <a:off x="0" y="91815"/>
            <a:ext cx="7886700" cy="685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Complementary</a:t>
            </a:r>
            <a:endParaRPr>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69"/>
          <p:cNvPicPr preferRelativeResize="0"/>
          <p:nvPr/>
        </p:nvPicPr>
        <p:blipFill rotWithShape="1">
          <a:blip r:embed="rId3">
            <a:alphaModFix/>
          </a:blip>
          <a:srcRect b="14515"/>
          <a:stretch/>
        </p:blipFill>
        <p:spPr>
          <a:xfrm>
            <a:off x="-138975" y="727106"/>
            <a:ext cx="4568569" cy="2777513"/>
          </a:xfrm>
          <a:prstGeom prst="rect">
            <a:avLst/>
          </a:prstGeom>
          <a:noFill/>
          <a:ln>
            <a:noFill/>
          </a:ln>
        </p:spPr>
      </p:pic>
      <p:pic>
        <p:nvPicPr>
          <p:cNvPr id="478" name="Google Shape;478;p69"/>
          <p:cNvPicPr preferRelativeResize="0"/>
          <p:nvPr/>
        </p:nvPicPr>
        <p:blipFill rotWithShape="1">
          <a:blip r:embed="rId4">
            <a:alphaModFix/>
          </a:blip>
          <a:srcRect b="14690"/>
          <a:stretch/>
        </p:blipFill>
        <p:spPr>
          <a:xfrm>
            <a:off x="4629150" y="720468"/>
            <a:ext cx="4536843" cy="2777513"/>
          </a:xfrm>
          <a:prstGeom prst="rect">
            <a:avLst/>
          </a:prstGeom>
          <a:noFill/>
          <a:ln>
            <a:noFill/>
          </a:ln>
        </p:spPr>
      </p:pic>
      <p:pic>
        <p:nvPicPr>
          <p:cNvPr id="479" name="Google Shape;479;p69"/>
          <p:cNvPicPr preferRelativeResize="0"/>
          <p:nvPr/>
        </p:nvPicPr>
        <p:blipFill rotWithShape="1">
          <a:blip r:embed="rId5">
            <a:alphaModFix/>
          </a:blip>
          <a:srcRect/>
          <a:stretch/>
        </p:blipFill>
        <p:spPr>
          <a:xfrm>
            <a:off x="6429225" y="3504619"/>
            <a:ext cx="1235417" cy="1365263"/>
          </a:xfrm>
          <a:prstGeom prst="rect">
            <a:avLst/>
          </a:prstGeom>
          <a:noFill/>
          <a:ln>
            <a:noFill/>
          </a:ln>
        </p:spPr>
      </p:pic>
      <p:pic>
        <p:nvPicPr>
          <p:cNvPr id="480" name="Google Shape;480;p69"/>
          <p:cNvPicPr preferRelativeResize="0"/>
          <p:nvPr/>
        </p:nvPicPr>
        <p:blipFill rotWithShape="1">
          <a:blip r:embed="rId6">
            <a:alphaModFix/>
          </a:blip>
          <a:srcRect r="17287" b="11174"/>
          <a:stretch/>
        </p:blipFill>
        <p:spPr>
          <a:xfrm>
            <a:off x="1365788" y="3507593"/>
            <a:ext cx="1235418" cy="1436370"/>
          </a:xfrm>
          <a:prstGeom prst="rect">
            <a:avLst/>
          </a:prstGeom>
          <a:noFill/>
          <a:ln>
            <a:noFill/>
          </a:ln>
        </p:spPr>
      </p:pic>
      <p:sp>
        <p:nvSpPr>
          <p:cNvPr id="481" name="Google Shape;481;p69"/>
          <p:cNvSpPr txBox="1">
            <a:spLocks noGrp="1"/>
          </p:cNvSpPr>
          <p:nvPr>
            <p:ph type="title"/>
          </p:nvPr>
        </p:nvSpPr>
        <p:spPr>
          <a:xfrm>
            <a:off x="0" y="91815"/>
            <a:ext cx="7886700" cy="685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Triadic</a:t>
            </a:r>
            <a:endParaRPr>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70"/>
          <p:cNvPicPr preferRelativeResize="0"/>
          <p:nvPr/>
        </p:nvPicPr>
        <p:blipFill rotWithShape="1">
          <a:blip r:embed="rId3">
            <a:alphaModFix/>
          </a:blip>
          <a:srcRect/>
          <a:stretch/>
        </p:blipFill>
        <p:spPr>
          <a:xfrm>
            <a:off x="6219342" y="3448575"/>
            <a:ext cx="1358740" cy="1477763"/>
          </a:xfrm>
          <a:prstGeom prst="rect">
            <a:avLst/>
          </a:prstGeom>
          <a:noFill/>
          <a:ln>
            <a:noFill/>
          </a:ln>
        </p:spPr>
      </p:pic>
      <p:pic>
        <p:nvPicPr>
          <p:cNvPr id="488" name="Google Shape;488;p70"/>
          <p:cNvPicPr preferRelativeResize="0"/>
          <p:nvPr/>
        </p:nvPicPr>
        <p:blipFill rotWithShape="1">
          <a:blip r:embed="rId4">
            <a:alphaModFix/>
          </a:blip>
          <a:srcRect/>
          <a:stretch/>
        </p:blipFill>
        <p:spPr>
          <a:xfrm>
            <a:off x="1440478" y="3448575"/>
            <a:ext cx="1548637" cy="1477762"/>
          </a:xfrm>
          <a:prstGeom prst="rect">
            <a:avLst/>
          </a:prstGeom>
          <a:noFill/>
          <a:ln>
            <a:noFill/>
          </a:ln>
        </p:spPr>
      </p:pic>
      <p:pic>
        <p:nvPicPr>
          <p:cNvPr id="489" name="Google Shape;489;p70"/>
          <p:cNvPicPr preferRelativeResize="0"/>
          <p:nvPr/>
        </p:nvPicPr>
        <p:blipFill rotWithShape="1">
          <a:blip r:embed="rId5">
            <a:alphaModFix/>
          </a:blip>
          <a:srcRect b="11769"/>
          <a:stretch/>
        </p:blipFill>
        <p:spPr>
          <a:xfrm>
            <a:off x="0" y="727106"/>
            <a:ext cx="4429593" cy="2778619"/>
          </a:xfrm>
          <a:prstGeom prst="rect">
            <a:avLst/>
          </a:prstGeom>
          <a:noFill/>
          <a:ln>
            <a:noFill/>
          </a:ln>
        </p:spPr>
      </p:pic>
      <p:pic>
        <p:nvPicPr>
          <p:cNvPr id="490" name="Google Shape;490;p70"/>
          <p:cNvPicPr preferRelativeResize="0"/>
          <p:nvPr/>
        </p:nvPicPr>
        <p:blipFill rotWithShape="1">
          <a:blip r:embed="rId6">
            <a:alphaModFix/>
          </a:blip>
          <a:srcRect l="1220" t="10895" r="-1219" b="7432"/>
          <a:stretch/>
        </p:blipFill>
        <p:spPr>
          <a:xfrm>
            <a:off x="4554375" y="727106"/>
            <a:ext cx="4688682" cy="2778620"/>
          </a:xfrm>
          <a:prstGeom prst="rect">
            <a:avLst/>
          </a:prstGeom>
          <a:noFill/>
          <a:ln>
            <a:noFill/>
          </a:ln>
        </p:spPr>
      </p:pic>
      <p:sp>
        <p:nvSpPr>
          <p:cNvPr id="491" name="Google Shape;491;p70"/>
          <p:cNvSpPr txBox="1">
            <a:spLocks noGrp="1"/>
          </p:cNvSpPr>
          <p:nvPr>
            <p:ph type="title"/>
          </p:nvPr>
        </p:nvSpPr>
        <p:spPr>
          <a:xfrm>
            <a:off x="0" y="91815"/>
            <a:ext cx="7886700" cy="685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latin typeface="Oswald"/>
                <a:ea typeface="Oswald"/>
                <a:cs typeface="Oswald"/>
                <a:sym typeface="Oswald"/>
              </a:rPr>
              <a:t>Tertiary</a:t>
            </a:r>
            <a:endParaRPr>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1"/>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CSS Colors</a:t>
            </a:r>
            <a:endParaRPr sz="3000" i="0" u="none" strike="noStrike" cap="none">
              <a:solidFill>
                <a:schemeClr val="dk1"/>
              </a:solidFill>
              <a:latin typeface="Oswald"/>
              <a:ea typeface="Oswald"/>
              <a:cs typeface="Oswald"/>
              <a:sym typeface="Oswald"/>
            </a:endParaRPr>
          </a:p>
        </p:txBody>
      </p:sp>
      <p:sp>
        <p:nvSpPr>
          <p:cNvPr id="498" name="Google Shape;498;p71"/>
          <p:cNvSpPr txBox="1">
            <a:spLocks noGrp="1"/>
          </p:cNvSpPr>
          <p:nvPr>
            <p:ph type="body" idx="1"/>
          </p:nvPr>
        </p:nvSpPr>
        <p:spPr>
          <a:xfrm>
            <a:off x="311738" y="1152469"/>
            <a:ext cx="8520600" cy="3416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500" b="1" i="0" u="none" strike="noStrike" cap="none">
                <a:solidFill>
                  <a:srgbClr val="666666"/>
                </a:solidFill>
                <a:latin typeface="Open Sans"/>
                <a:ea typeface="Open Sans"/>
                <a:cs typeface="Open Sans"/>
                <a:sym typeface="Open Sans"/>
              </a:rPr>
              <a:t>RGB Hexadecimal </a:t>
            </a:r>
            <a:endParaRPr sz="1500" b="1">
              <a:solidFill>
                <a:srgbClr val="666666"/>
              </a:solidFill>
              <a:latin typeface="Open Sans"/>
              <a:ea typeface="Open Sans"/>
              <a:cs typeface="Open Sans"/>
              <a:sym typeface="Open Sans"/>
            </a:endParaRPr>
          </a:p>
          <a:p>
            <a:pPr marL="558800" marR="0" lvl="1" indent="-158750" algn="l" rtl="0">
              <a:spcBef>
                <a:spcPts val="0"/>
              </a:spcBef>
              <a:spcAft>
                <a:spcPts val="0"/>
              </a:spcAft>
              <a:buClr>
                <a:srgbClr val="666666"/>
              </a:buClr>
              <a:buSzPts val="900"/>
              <a:buFont typeface="Open Sans"/>
              <a:buChar char="–"/>
            </a:pPr>
            <a:r>
              <a:rPr lang="en-US" sz="1500" i="0" u="none" strike="noStrike" cap="none">
                <a:solidFill>
                  <a:srgbClr val="666666"/>
                </a:solidFill>
                <a:latin typeface="Open Sans"/>
                <a:ea typeface="Open Sans"/>
                <a:cs typeface="Open Sans"/>
                <a:sym typeface="Open Sans"/>
              </a:rPr>
              <a:t>Hexadecimal Digits (base-16)</a:t>
            </a:r>
            <a:endParaRPr sz="1500">
              <a:solidFill>
                <a:srgbClr val="666666"/>
              </a:solidFill>
              <a:latin typeface="Open Sans"/>
              <a:ea typeface="Open Sans"/>
              <a:cs typeface="Open Sans"/>
              <a:sym typeface="Open Sans"/>
            </a:endParaRPr>
          </a:p>
          <a:p>
            <a:pPr marL="558800" marR="0" lvl="1" indent="-158750" algn="l" rtl="0">
              <a:spcBef>
                <a:spcPts val="0"/>
              </a:spcBef>
              <a:spcAft>
                <a:spcPts val="0"/>
              </a:spcAft>
              <a:buClr>
                <a:srgbClr val="666666"/>
              </a:buClr>
              <a:buSzPts val="900"/>
              <a:buFont typeface="Open Sans"/>
              <a:buChar char="–"/>
            </a:pPr>
            <a:r>
              <a:rPr lang="en-US" sz="1500" i="0" u="none" strike="noStrike" cap="none">
                <a:solidFill>
                  <a:srgbClr val="666666"/>
                </a:solidFill>
                <a:latin typeface="Open Sans"/>
                <a:ea typeface="Open Sans"/>
                <a:cs typeface="Open Sans"/>
                <a:sym typeface="Open Sans"/>
              </a:rPr>
              <a:t>0, 1, 2, 3, 4, 5, 6, 7, 8, 9, a, b, c, d, e, f (0=0 and f=255)</a:t>
            </a:r>
            <a:endParaRPr sz="1500">
              <a:solidFill>
                <a:srgbClr val="666666"/>
              </a:solidFill>
              <a:latin typeface="Open Sans"/>
              <a:ea typeface="Open Sans"/>
              <a:cs typeface="Open Sans"/>
              <a:sym typeface="Open Sans"/>
            </a:endParaRPr>
          </a:p>
          <a:p>
            <a:pPr marL="558800" marR="0" lvl="1" indent="-158750" algn="l" rtl="0">
              <a:spcBef>
                <a:spcPts val="0"/>
              </a:spcBef>
              <a:spcAft>
                <a:spcPts val="0"/>
              </a:spcAft>
              <a:buClr>
                <a:srgbClr val="666666"/>
              </a:buClr>
              <a:buSzPts val="900"/>
              <a:buFont typeface="Open Sans"/>
              <a:buChar char="–"/>
            </a:pPr>
            <a:r>
              <a:rPr lang="en-US" sz="1500" i="0" u="none" strike="noStrike" cap="none">
                <a:solidFill>
                  <a:srgbClr val="666666"/>
                </a:solidFill>
                <a:latin typeface="Open Sans"/>
                <a:ea typeface="Open Sans"/>
                <a:cs typeface="Open Sans"/>
                <a:sym typeface="Open Sans"/>
              </a:rPr>
              <a:t>2 digits for each color channel</a:t>
            </a:r>
            <a:endParaRPr sz="1500">
              <a:solidFill>
                <a:srgbClr val="666666"/>
              </a:solidFill>
              <a:latin typeface="Open Sans"/>
              <a:ea typeface="Open Sans"/>
              <a:cs typeface="Open Sans"/>
              <a:sym typeface="Open Sans"/>
            </a:endParaRPr>
          </a:p>
          <a:p>
            <a:pPr marL="558800" marR="0" lvl="1" indent="-158750" algn="l" rtl="0">
              <a:spcBef>
                <a:spcPts val="0"/>
              </a:spcBef>
              <a:spcAft>
                <a:spcPts val="0"/>
              </a:spcAft>
              <a:buClr>
                <a:srgbClr val="666666"/>
              </a:buClr>
              <a:buSzPts val="900"/>
              <a:buFont typeface="Open Sans"/>
              <a:buChar char="–"/>
            </a:pPr>
            <a:r>
              <a:rPr lang="en-US" sz="1500" i="0" u="none" strike="noStrike" cap="none">
                <a:solidFill>
                  <a:srgbClr val="666666"/>
                </a:solidFill>
                <a:latin typeface="Open Sans"/>
                <a:ea typeface="Open Sans"/>
                <a:cs typeface="Open Sans"/>
                <a:sym typeface="Open Sans"/>
              </a:rPr>
              <a:t>#33aaff</a:t>
            </a:r>
            <a:r>
              <a:rPr lang="en-US" sz="1500">
                <a:solidFill>
                  <a:srgbClr val="666666"/>
                </a:solidFill>
                <a:latin typeface="Open Sans"/>
                <a:ea typeface="Open Sans"/>
                <a:cs typeface="Open Sans"/>
                <a:sym typeface="Open Sans"/>
              </a:rPr>
              <a:t> </a:t>
            </a:r>
            <a:r>
              <a:rPr lang="en-US" sz="1500" i="0" u="none" strike="noStrike" cap="none">
                <a:solidFill>
                  <a:srgbClr val="666666"/>
                </a:solidFill>
                <a:latin typeface="Open Sans"/>
                <a:ea typeface="Open Sans"/>
                <a:cs typeface="Open Sans"/>
                <a:sym typeface="Open Sans"/>
              </a:rPr>
              <a:t>(51 red; 170 green; 255 blue)</a:t>
            </a:r>
            <a:endParaRPr sz="1500">
              <a:solidFill>
                <a:srgbClr val="666666"/>
              </a:solidFill>
              <a:latin typeface="Open Sans"/>
              <a:ea typeface="Open Sans"/>
              <a:cs typeface="Open Sans"/>
              <a:sym typeface="Open Sans"/>
            </a:endParaRPr>
          </a:p>
          <a:p>
            <a:pPr marL="558800" marR="0" lvl="1" indent="-158750" algn="l" rtl="0">
              <a:spcBef>
                <a:spcPts val="0"/>
              </a:spcBef>
              <a:spcAft>
                <a:spcPts val="0"/>
              </a:spcAft>
              <a:buClr>
                <a:srgbClr val="666666"/>
              </a:buClr>
              <a:buSzPts val="900"/>
              <a:buFont typeface="Open Sans"/>
              <a:buChar char="–"/>
            </a:pPr>
            <a:r>
              <a:rPr lang="en-US" sz="1500" i="0" u="none" strike="noStrike" cap="none">
                <a:solidFill>
                  <a:srgbClr val="666666"/>
                </a:solidFill>
                <a:latin typeface="Open Sans"/>
                <a:ea typeface="Open Sans"/>
                <a:cs typeface="Open Sans"/>
                <a:sym typeface="Open Sans"/>
              </a:rPr>
              <a:t>Shorthand: #3af is the same as #33aaff</a:t>
            </a:r>
            <a:endParaRPr sz="1500">
              <a:solidFill>
                <a:srgbClr val="666666"/>
              </a:solidFill>
              <a:latin typeface="Open Sans"/>
              <a:ea typeface="Open Sans"/>
              <a:cs typeface="Open Sans"/>
              <a:sym typeface="Open Sans"/>
            </a:endParaRPr>
          </a:p>
          <a:p>
            <a:pPr marL="0" marR="0" lvl="0" indent="0" algn="l" rtl="0">
              <a:spcBef>
                <a:spcPts val="1000"/>
              </a:spcBef>
              <a:spcAft>
                <a:spcPts val="0"/>
              </a:spcAft>
              <a:buNone/>
            </a:pPr>
            <a:r>
              <a:rPr lang="en-US" sz="1500" b="1" u="none">
                <a:solidFill>
                  <a:srgbClr val="666666"/>
                </a:solidFill>
                <a:latin typeface="Open Sans"/>
                <a:ea typeface="Open Sans"/>
                <a:cs typeface="Open Sans"/>
                <a:sym typeface="Open Sans"/>
              </a:rPr>
              <a:t>rgba(255, 255, 255, 0.5) </a:t>
            </a:r>
            <a:endParaRPr sz="1500">
              <a:solidFill>
                <a:srgbClr val="666666"/>
              </a:solidFill>
              <a:latin typeface="Open Sans"/>
              <a:ea typeface="Open Sans"/>
              <a:cs typeface="Open Sans"/>
              <a:sym typeface="Open Sans"/>
            </a:endParaRPr>
          </a:p>
          <a:p>
            <a:pPr marL="457200" marR="0" lvl="0" indent="-323850" algn="l" rtl="0">
              <a:spcBef>
                <a:spcPts val="400"/>
              </a:spcBef>
              <a:spcAft>
                <a:spcPts val="0"/>
              </a:spcAft>
              <a:buClr>
                <a:srgbClr val="666666"/>
              </a:buClr>
              <a:buSzPts val="1500"/>
              <a:buFont typeface="Open Sans"/>
              <a:buChar char="-"/>
            </a:pPr>
            <a:r>
              <a:rPr lang="en-US" sz="1500" u="none">
                <a:solidFill>
                  <a:srgbClr val="666666"/>
                </a:solidFill>
                <a:latin typeface="Open Sans"/>
                <a:ea typeface="Open Sans"/>
                <a:cs typeface="Open Sans"/>
                <a:sym typeface="Open Sans"/>
              </a:rPr>
              <a:t>allows transparency</a:t>
            </a:r>
            <a:endParaRPr sz="1500" u="none">
              <a:solidFill>
                <a:srgbClr val="666666"/>
              </a:solidFill>
              <a:latin typeface="Open Sans"/>
              <a:ea typeface="Open Sans"/>
              <a:cs typeface="Open Sans"/>
              <a:sym typeface="Open Sans"/>
            </a:endParaRPr>
          </a:p>
          <a:p>
            <a:pPr marL="0" marR="0" lvl="0" indent="0" algn="l" rtl="0">
              <a:spcBef>
                <a:spcPts val="400"/>
              </a:spcBef>
              <a:spcAft>
                <a:spcPts val="0"/>
              </a:spcAft>
              <a:buNone/>
            </a:pPr>
            <a:r>
              <a:rPr lang="en-US" sz="1500" b="1" i="0" u="none" strike="noStrike" cap="none">
                <a:solidFill>
                  <a:srgbClr val="666666"/>
                </a:solidFill>
                <a:latin typeface="Open Sans"/>
                <a:ea typeface="Open Sans"/>
                <a:cs typeface="Open Sans"/>
                <a:sym typeface="Open Sans"/>
              </a:rPr>
              <a:t>Named colors</a:t>
            </a:r>
            <a:endParaRPr sz="1500" b="1">
              <a:solidFill>
                <a:srgbClr val="666666"/>
              </a:solidFill>
              <a:latin typeface="Open Sans"/>
              <a:ea typeface="Open Sans"/>
              <a:cs typeface="Open Sans"/>
              <a:sym typeface="Open Sans"/>
            </a:endParaRPr>
          </a:p>
          <a:p>
            <a:pPr marL="457200" marR="0" lvl="0" indent="-323850" algn="l" rtl="0">
              <a:spcBef>
                <a:spcPts val="400"/>
              </a:spcBef>
              <a:spcAft>
                <a:spcPts val="0"/>
              </a:spcAft>
              <a:buClr>
                <a:srgbClr val="666666"/>
              </a:buClr>
              <a:buSzPts val="1500"/>
              <a:buFont typeface="Open Sans"/>
              <a:buChar char="-"/>
            </a:pPr>
            <a:r>
              <a:rPr lang="en-US" sz="1500">
                <a:solidFill>
                  <a:srgbClr val="666666"/>
                </a:solidFill>
                <a:latin typeface="Open Sans"/>
                <a:ea typeface="Open Sans"/>
                <a:cs typeface="Open Sans"/>
                <a:sym typeface="Open Sans"/>
              </a:rPr>
              <a:t>hotpink, </a:t>
            </a:r>
            <a:r>
              <a:rPr lang="en-US" sz="1500" i="0" u="none" strike="noStrike" cap="none">
                <a:solidFill>
                  <a:srgbClr val="666666"/>
                </a:solidFill>
                <a:latin typeface="Open Sans"/>
                <a:ea typeface="Open Sans"/>
                <a:cs typeface="Open Sans"/>
                <a:sym typeface="Open Sans"/>
              </a:rPr>
              <a:t>aqua, black, blue, fuchsia, gray, green, lime, maroon, navy, olive, purple, red, silver, teal, white, yellow, et</a:t>
            </a:r>
            <a:r>
              <a:rPr lang="en-US" sz="1500">
                <a:solidFill>
                  <a:srgbClr val="666666"/>
                </a:solidFill>
                <a:latin typeface="Open Sans"/>
                <a:ea typeface="Open Sans"/>
                <a:cs typeface="Open Sans"/>
                <a:sym typeface="Open Sans"/>
              </a:rPr>
              <a:t>c.</a:t>
            </a:r>
            <a:endParaRPr sz="1500" i="0" u="none" strike="noStrike" cap="none">
              <a:solidFill>
                <a:srgbClr val="666666"/>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2"/>
          <p:cNvSpPr txBox="1">
            <a:spLocks noGrp="1"/>
          </p:cNvSpPr>
          <p:nvPr>
            <p:ph type="title"/>
          </p:nvPr>
        </p:nvSpPr>
        <p:spPr>
          <a:xfrm>
            <a:off x="311700" y="445025"/>
            <a:ext cx="8520600" cy="572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4500"/>
              <a:buFont typeface="Arial"/>
              <a:buNone/>
            </a:pPr>
            <a:r>
              <a:rPr lang="en-US"/>
              <a:t>Resources: Color Palette Resources</a:t>
            </a:r>
            <a:endParaRPr/>
          </a:p>
        </p:txBody>
      </p:sp>
      <p:sp>
        <p:nvSpPr>
          <p:cNvPr id="504" name="Google Shape;504;p72"/>
          <p:cNvSpPr txBox="1">
            <a:spLocks noGrp="1"/>
          </p:cNvSpPr>
          <p:nvPr>
            <p:ph type="body" idx="1"/>
          </p:nvPr>
        </p:nvSpPr>
        <p:spPr>
          <a:xfrm>
            <a:off x="311738" y="1152469"/>
            <a:ext cx="8520600" cy="3416400"/>
          </a:xfrm>
          <a:prstGeom prst="rect">
            <a:avLst/>
          </a:prstGeom>
        </p:spPr>
        <p:txBody>
          <a:bodyPr spcFirstLastPara="1" wrap="square" lIns="68575" tIns="34275" rIns="68575" bIns="34275" anchor="t" anchorCtr="0">
            <a:noAutofit/>
          </a:bodyPr>
          <a:lstStyle/>
          <a:p>
            <a:pPr marL="457200" lvl="0" indent="-355600" algn="l" rtl="0">
              <a:spcBef>
                <a:spcPts val="0"/>
              </a:spcBef>
              <a:spcAft>
                <a:spcPts val="0"/>
              </a:spcAft>
              <a:buSzPts val="2000"/>
              <a:buAutoNum type="arabicPeriod"/>
            </a:pPr>
            <a:r>
              <a:rPr lang="en-US" dirty="0">
                <a:solidFill>
                  <a:schemeClr val="hlink"/>
                </a:solidFill>
                <a:uFill>
                  <a:noFill/>
                </a:uFill>
                <a:hlinkClick r:id="rId3"/>
              </a:rPr>
              <a:t>Kuler</a:t>
            </a:r>
            <a:endParaRPr dirty="0"/>
          </a:p>
          <a:p>
            <a:pPr marL="457200" lvl="0" indent="-355600" algn="l" rtl="0">
              <a:spcBef>
                <a:spcPts val="0"/>
              </a:spcBef>
              <a:spcAft>
                <a:spcPts val="0"/>
              </a:spcAft>
              <a:buSzPts val="2000"/>
              <a:buAutoNum type="arabicPeriod"/>
            </a:pPr>
            <a:r>
              <a:rPr lang="en-US" dirty="0">
                <a:solidFill>
                  <a:schemeClr val="hlink"/>
                </a:solidFill>
                <a:uFill>
                  <a:noFill/>
                </a:uFill>
                <a:hlinkClick r:id="rId4"/>
              </a:rPr>
              <a:t>Colour Lovers</a:t>
            </a:r>
            <a:endParaRPr dirty="0"/>
          </a:p>
          <a:p>
            <a:pPr marL="457200" lvl="0" indent="-355600" algn="l" rtl="0">
              <a:spcBef>
                <a:spcPts val="0"/>
              </a:spcBef>
              <a:spcAft>
                <a:spcPts val="0"/>
              </a:spcAft>
              <a:buSzPts val="2000"/>
              <a:buAutoNum type="arabicPeriod"/>
            </a:pPr>
            <a:r>
              <a:rPr lang="en-US" dirty="0">
                <a:solidFill>
                  <a:schemeClr val="hlink"/>
                </a:solidFill>
                <a:uFill>
                  <a:noFill/>
                </a:uFill>
                <a:hlinkClick r:id="rId5"/>
              </a:rPr>
              <a:t>Coolors.co</a:t>
            </a:r>
            <a:endParaRPr dirty="0"/>
          </a:p>
          <a:p>
            <a:pPr marL="457200" lvl="0" indent="-355600" algn="l" rtl="0">
              <a:spcBef>
                <a:spcPts val="0"/>
              </a:spcBef>
              <a:spcAft>
                <a:spcPts val="0"/>
              </a:spcAft>
              <a:buSzPts val="2000"/>
              <a:buAutoNum type="arabicPeriod"/>
            </a:pPr>
            <a:r>
              <a:rPr lang="en-US" dirty="0">
                <a:solidFill>
                  <a:schemeClr val="hlink"/>
                </a:solidFill>
                <a:uFill>
                  <a:noFill/>
                </a:uFill>
                <a:hlinkClick r:id="rId6"/>
              </a:rPr>
              <a:t>ColorBrewer.org</a:t>
            </a:r>
            <a:endParaRPr dirty="0"/>
          </a:p>
          <a:p>
            <a:pPr marL="457200" lvl="0" indent="-355600" algn="l" rtl="0">
              <a:spcBef>
                <a:spcPts val="0"/>
              </a:spcBef>
              <a:spcAft>
                <a:spcPts val="0"/>
              </a:spcAft>
              <a:buSzPts val="2000"/>
              <a:buAutoNum type="arabicPeriod"/>
            </a:pPr>
            <a:r>
              <a:rPr lang="en-US" u="sng" dirty="0">
                <a:solidFill>
                  <a:schemeClr val="hlink"/>
                </a:solidFill>
                <a:hlinkClick r:id="rId7"/>
              </a:rPr>
              <a:t>Palette from image</a:t>
            </a:r>
            <a:endParaRPr dirty="0"/>
          </a:p>
          <a:p>
            <a:pPr marL="0" lvl="0" indent="0" algn="l" rtl="0">
              <a:spcBef>
                <a:spcPts val="0"/>
              </a:spcBef>
              <a:spcAft>
                <a:spcPts val="0"/>
              </a:spcAft>
              <a:buClr>
                <a:srgbClr val="3A3838"/>
              </a:buClr>
              <a:buSzPts val="2100"/>
              <a:buNone/>
            </a:pPr>
            <a:endParaRPr dirty="0"/>
          </a:p>
        </p:txBody>
      </p:sp>
      <p:sp>
        <p:nvSpPr>
          <p:cNvPr id="505" name="Google Shape;505;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3"/>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Texture Resources</a:t>
            </a:r>
            <a:endParaRPr/>
          </a:p>
        </p:txBody>
      </p:sp>
      <p:sp>
        <p:nvSpPr>
          <p:cNvPr id="511" name="Google Shape;511;p73"/>
          <p:cNvSpPr txBox="1">
            <a:spLocks noGrp="1"/>
          </p:cNvSpPr>
          <p:nvPr>
            <p:ph type="body" idx="1"/>
          </p:nvPr>
        </p:nvSpPr>
        <p:spPr>
          <a:xfrm>
            <a:off x="311738" y="1152469"/>
            <a:ext cx="8520600" cy="34164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SzPts val="1800"/>
              <a:buAutoNum type="arabicPeriod"/>
            </a:pPr>
            <a:r>
              <a:rPr lang="en-US" sz="1800" u="sng">
                <a:solidFill>
                  <a:schemeClr val="hlink"/>
                </a:solidFill>
                <a:hlinkClick r:id="rId3"/>
              </a:rPr>
              <a:t>https://www.transparenttextures.com/</a:t>
            </a:r>
            <a:endParaRPr sz="1800"/>
          </a:p>
          <a:p>
            <a:pPr marL="457200" lvl="0" indent="-342900" algn="l" rtl="0">
              <a:spcBef>
                <a:spcPts val="1000"/>
              </a:spcBef>
              <a:spcAft>
                <a:spcPts val="0"/>
              </a:spcAft>
              <a:buSzPts val="1800"/>
              <a:buAutoNum type="arabicPeriod"/>
            </a:pPr>
            <a:r>
              <a:rPr lang="en-US" sz="1800" u="sng">
                <a:solidFill>
                  <a:schemeClr val="hlink"/>
                </a:solidFill>
                <a:hlinkClick r:id="rId4"/>
              </a:rPr>
              <a:t>Using textures: some guidelines</a:t>
            </a:r>
            <a:endParaRPr sz="1800"/>
          </a:p>
          <a:p>
            <a:pPr marL="457200" lvl="0" indent="-342900" algn="l" rtl="0">
              <a:spcBef>
                <a:spcPts val="1000"/>
              </a:spcBef>
              <a:spcAft>
                <a:spcPts val="0"/>
              </a:spcAft>
              <a:buSzPts val="1800"/>
              <a:buAutoNum type="arabicPeriod"/>
            </a:pPr>
            <a:r>
              <a:rPr lang="en-US" sz="1800" u="sng">
                <a:solidFill>
                  <a:schemeClr val="hlink"/>
                </a:solidFill>
                <a:hlinkClick r:id="rId5"/>
              </a:rPr>
              <a:t>Websites that use textures</a:t>
            </a:r>
            <a:endParaRPr sz="1800"/>
          </a:p>
          <a:p>
            <a:pPr marL="0" lvl="0" indent="0" algn="l" rtl="0">
              <a:spcBef>
                <a:spcPts val="1000"/>
              </a:spcBef>
              <a:spcAft>
                <a:spcPts val="1000"/>
              </a:spcAft>
              <a:buClr>
                <a:srgbClr val="3A3838"/>
              </a:buClr>
              <a:buSzPts val="2100"/>
              <a:buNone/>
            </a:pPr>
            <a:endParaRPr sz="1800"/>
          </a:p>
        </p:txBody>
      </p:sp>
      <p:sp>
        <p:nvSpPr>
          <p:cNvPr id="512" name="Google Shape;512;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Outline</a:t>
            </a:r>
            <a:endParaRPr/>
          </a:p>
        </p:txBody>
      </p:sp>
      <p:sp>
        <p:nvSpPr>
          <p:cNvPr id="518" name="Google Shape;518;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999999"/>
              </a:buClr>
              <a:buSzPts val="1800"/>
              <a:buChar char="●"/>
            </a:pPr>
            <a:r>
              <a:rPr lang="en-US">
                <a:solidFill>
                  <a:srgbClr val="999999"/>
                </a:solidFill>
              </a:rPr>
              <a:t>Principles of composition</a:t>
            </a:r>
            <a:endParaRPr>
              <a:solidFill>
                <a:srgbClr val="999999"/>
              </a:solidFill>
            </a:endParaRPr>
          </a:p>
          <a:p>
            <a:pPr marL="457200" lvl="0" indent="-342900" algn="l" rtl="0">
              <a:spcBef>
                <a:spcPts val="0"/>
              </a:spcBef>
              <a:spcAft>
                <a:spcPts val="0"/>
              </a:spcAft>
              <a:buClr>
                <a:srgbClr val="999999"/>
              </a:buClr>
              <a:buSzPts val="1800"/>
              <a:buChar char="●"/>
            </a:pPr>
            <a:r>
              <a:rPr lang="en-US">
                <a:solidFill>
                  <a:srgbClr val="999999"/>
                </a:solidFill>
              </a:rPr>
              <a:t>Color</a:t>
            </a:r>
            <a:endParaRPr>
              <a:solidFill>
                <a:srgbClr val="999999"/>
              </a:solidFill>
            </a:endParaRPr>
          </a:p>
          <a:p>
            <a:pPr marL="457200" lvl="0" indent="-342900" algn="l" rtl="0">
              <a:spcBef>
                <a:spcPts val="0"/>
              </a:spcBef>
              <a:spcAft>
                <a:spcPts val="0"/>
              </a:spcAft>
              <a:buClr>
                <a:srgbClr val="674EA7"/>
              </a:buClr>
              <a:buSzPts val="1800"/>
              <a:buChar char="●"/>
            </a:pPr>
            <a:r>
              <a:rPr lang="en-US" b="1">
                <a:solidFill>
                  <a:srgbClr val="674EA7"/>
                </a:solidFill>
              </a:rPr>
              <a:t>Fonts and Typography</a:t>
            </a:r>
            <a:endParaRPr b="1">
              <a:solidFill>
                <a:srgbClr val="674EA7"/>
              </a:solidFill>
            </a:endParaRPr>
          </a:p>
          <a:p>
            <a:pPr marL="457200" lvl="0" indent="-342900" algn="l" rtl="0">
              <a:spcBef>
                <a:spcPts val="0"/>
              </a:spcBef>
              <a:spcAft>
                <a:spcPts val="0"/>
              </a:spcAft>
              <a:buSzPts val="1800"/>
              <a:buChar char="●"/>
            </a:pPr>
            <a:r>
              <a:rPr lang="en-US"/>
              <a:t>Branding</a:t>
            </a:r>
            <a:endParaRPr/>
          </a:p>
        </p:txBody>
      </p:sp>
      <p:sp>
        <p:nvSpPr>
          <p:cNvPr id="519" name="Google Shape;519;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5"/>
          <p:cNvSpPr txBox="1">
            <a:spLocks noGrp="1"/>
          </p:cNvSpPr>
          <p:nvPr>
            <p:ph type="title"/>
          </p:nvPr>
        </p:nvSpPr>
        <p:spPr>
          <a:xfrm>
            <a:off x="2445866" y="1741313"/>
            <a:ext cx="4252200" cy="11223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7200"/>
              <a:buFont typeface="Arial"/>
              <a:buNone/>
            </a:pPr>
            <a:r>
              <a:rPr lang="en-US"/>
              <a:t>Typography</a:t>
            </a:r>
            <a:endParaRPr/>
          </a:p>
        </p:txBody>
      </p:sp>
      <p:sp>
        <p:nvSpPr>
          <p:cNvPr id="526" name="Google Shape;526;p75"/>
          <p:cNvSpPr txBox="1">
            <a:spLocks noGrp="1"/>
          </p:cNvSpPr>
          <p:nvPr>
            <p:ph type="subTitle" idx="4294967295"/>
          </p:nvPr>
        </p:nvSpPr>
        <p:spPr>
          <a:xfrm>
            <a:off x="1376850" y="3086119"/>
            <a:ext cx="6390300" cy="594300"/>
          </a:xfrm>
          <a:prstGeom prst="rect">
            <a:avLst/>
          </a:prstGeom>
          <a:noFill/>
          <a:ln>
            <a:noFill/>
          </a:ln>
        </p:spPr>
        <p:txBody>
          <a:bodyPr spcFirstLastPara="1" wrap="square" lIns="68575" tIns="34275" rIns="68575" bIns="34275" anchor="t" anchorCtr="0">
            <a:noAutofit/>
          </a:bodyPr>
          <a:lstStyle/>
          <a:p>
            <a:pPr marL="0" lvl="0" indent="0" algn="ctr" rtl="0">
              <a:lnSpc>
                <a:spcPct val="80000"/>
              </a:lnSpc>
              <a:spcBef>
                <a:spcPts val="0"/>
              </a:spcBef>
              <a:spcAft>
                <a:spcPts val="0"/>
              </a:spcAft>
              <a:buClr>
                <a:srgbClr val="3A3838"/>
              </a:buClr>
              <a:buSzPts val="1800"/>
              <a:buNone/>
            </a:pPr>
            <a:r>
              <a:rPr lang="en-US" sz="1700"/>
              <a:t>Font families</a:t>
            </a:r>
            <a:endParaRPr sz="1700"/>
          </a:p>
          <a:p>
            <a:pPr marL="0" lvl="0" indent="0" algn="ctr" rtl="0">
              <a:lnSpc>
                <a:spcPct val="80000"/>
              </a:lnSpc>
              <a:spcBef>
                <a:spcPts val="800"/>
              </a:spcBef>
              <a:spcAft>
                <a:spcPts val="0"/>
              </a:spcAft>
              <a:buClr>
                <a:srgbClr val="3A3838"/>
              </a:buClr>
              <a:buSzPts val="1800"/>
              <a:buNone/>
            </a:pPr>
            <a:r>
              <a:rPr lang="en-US" sz="1700"/>
              <a:t>Hierarchy</a:t>
            </a:r>
            <a:endParaRPr sz="1700"/>
          </a:p>
          <a:p>
            <a:pPr marL="0" lvl="0" indent="0" algn="ctr" rtl="0">
              <a:lnSpc>
                <a:spcPct val="80000"/>
              </a:lnSpc>
              <a:spcBef>
                <a:spcPts val="800"/>
              </a:spcBef>
              <a:spcAft>
                <a:spcPts val="0"/>
              </a:spcAft>
              <a:buClr>
                <a:srgbClr val="3A3838"/>
              </a:buClr>
              <a:buSzPts val="1800"/>
              <a:buNone/>
            </a:pPr>
            <a:r>
              <a:rPr lang="en-US" sz="1700"/>
              <a:t>Body Copy</a:t>
            </a:r>
            <a:endParaRPr sz="1700"/>
          </a:p>
          <a:p>
            <a:pPr marL="0" lvl="0" indent="0" algn="ctr" rtl="0">
              <a:lnSpc>
                <a:spcPct val="80000"/>
              </a:lnSpc>
              <a:spcBef>
                <a:spcPts val="800"/>
              </a:spcBef>
              <a:spcAft>
                <a:spcPts val="0"/>
              </a:spcAft>
              <a:buClr>
                <a:srgbClr val="3A3838"/>
              </a:buClr>
              <a:buSzPts val="1800"/>
              <a:buNone/>
            </a:pPr>
            <a:r>
              <a:rPr lang="en-US" sz="1700"/>
              <a:t>Conventions</a:t>
            </a:r>
            <a:endParaRPr sz="1700"/>
          </a:p>
          <a:p>
            <a:pPr marL="0" lvl="0" indent="0" algn="ctr" rtl="0">
              <a:lnSpc>
                <a:spcPct val="80000"/>
              </a:lnSpc>
              <a:spcBef>
                <a:spcPts val="800"/>
              </a:spcBef>
              <a:spcAft>
                <a:spcPts val="1600"/>
              </a:spcAft>
              <a:buClr>
                <a:srgbClr val="3A3838"/>
              </a:buClr>
              <a:buSzPts val="1800"/>
              <a:buNone/>
            </a:pPr>
            <a:r>
              <a:rPr lang="en-US" sz="1700"/>
              <a:t>Pairing fonts</a:t>
            </a:r>
            <a:endParaRPr sz="1700"/>
          </a:p>
        </p:txBody>
      </p:sp>
      <p:sp>
        <p:nvSpPr>
          <p:cNvPr id="527" name="Google Shape;527;p75"/>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1"/>
          <p:cNvSpPr txBox="1">
            <a:spLocks noGrp="1"/>
          </p:cNvSpPr>
          <p:nvPr>
            <p:ph type="title"/>
          </p:nvPr>
        </p:nvSpPr>
        <p:spPr>
          <a:xfrm>
            <a:off x="207975" y="2026975"/>
            <a:ext cx="8520600" cy="5727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7200"/>
              <a:buFont typeface="Arial"/>
              <a:buNone/>
            </a:pPr>
            <a:r>
              <a:rPr lang="en-US"/>
              <a:t>Composition</a:t>
            </a:r>
            <a:endParaRPr/>
          </a:p>
        </p:txBody>
      </p:sp>
      <p:sp>
        <p:nvSpPr>
          <p:cNvPr id="141" name="Google Shape;141;p31"/>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rgbClr val="3A3838"/>
              </a:buClr>
              <a:buSzPts val="1800"/>
              <a:buNone/>
            </a:pPr>
            <a:endParaRPr/>
          </a:p>
          <a:p>
            <a:pPr marL="0" lvl="0" indent="0" algn="ctr" rtl="0">
              <a:spcBef>
                <a:spcPts val="1600"/>
              </a:spcBef>
              <a:spcAft>
                <a:spcPts val="0"/>
              </a:spcAft>
              <a:buClr>
                <a:srgbClr val="3A3838"/>
              </a:buClr>
              <a:buSzPts val="1800"/>
              <a:buNone/>
            </a:pPr>
            <a:endParaRPr/>
          </a:p>
          <a:p>
            <a:pPr marL="0" lvl="0" indent="0" algn="ctr" rtl="0">
              <a:spcBef>
                <a:spcPts val="1600"/>
              </a:spcBef>
              <a:spcAft>
                <a:spcPts val="0"/>
              </a:spcAft>
              <a:buClr>
                <a:srgbClr val="3A3838"/>
              </a:buClr>
              <a:buSzPts val="1800"/>
              <a:buNone/>
            </a:pPr>
            <a:endParaRPr/>
          </a:p>
          <a:p>
            <a:pPr marL="0" lvl="0" indent="0" algn="ctr" rtl="0">
              <a:spcBef>
                <a:spcPts val="1600"/>
              </a:spcBef>
              <a:spcAft>
                <a:spcPts val="1600"/>
              </a:spcAft>
              <a:buClr>
                <a:srgbClr val="3A3838"/>
              </a:buClr>
              <a:buSzPts val="1800"/>
              <a:buNone/>
            </a:pPr>
            <a:r>
              <a:rPr lang="en-US"/>
              <a:t>Using proximity, alignment, contrast, asymmetry, color,</a:t>
            </a:r>
            <a:br>
              <a:rPr lang="en-US"/>
            </a:br>
            <a:r>
              <a:rPr lang="en-US"/>
              <a:t>and repetition to build hierarchy and enhance usability</a:t>
            </a:r>
            <a:endParaRPr/>
          </a:p>
        </p:txBody>
      </p:sp>
      <p:sp>
        <p:nvSpPr>
          <p:cNvPr id="142" name="Google Shape;14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6"/>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Font Dimensions</a:t>
            </a:r>
            <a:endParaRPr/>
          </a:p>
        </p:txBody>
      </p:sp>
      <p:cxnSp>
        <p:nvCxnSpPr>
          <p:cNvPr id="534" name="Google Shape;534;p76"/>
          <p:cNvCxnSpPr/>
          <p:nvPr/>
        </p:nvCxnSpPr>
        <p:spPr>
          <a:xfrm>
            <a:off x="1727203" y="1803399"/>
            <a:ext cx="5956200" cy="0"/>
          </a:xfrm>
          <a:prstGeom prst="straightConnector1">
            <a:avLst/>
          </a:prstGeom>
          <a:noFill/>
          <a:ln w="9525" cap="flat" cmpd="sng">
            <a:solidFill>
              <a:srgbClr val="595959"/>
            </a:solidFill>
            <a:prstDash val="solid"/>
            <a:round/>
            <a:headEnd type="none" w="sm" len="sm"/>
            <a:tailEnd type="none" w="sm" len="sm"/>
          </a:ln>
        </p:spPr>
      </p:cxnSp>
      <p:cxnSp>
        <p:nvCxnSpPr>
          <p:cNvPr id="535" name="Google Shape;535;p76"/>
          <p:cNvCxnSpPr/>
          <p:nvPr/>
        </p:nvCxnSpPr>
        <p:spPr>
          <a:xfrm>
            <a:off x="1727203" y="2120889"/>
            <a:ext cx="5956200" cy="0"/>
          </a:xfrm>
          <a:prstGeom prst="straightConnector1">
            <a:avLst/>
          </a:prstGeom>
          <a:noFill/>
          <a:ln w="9525" cap="flat" cmpd="sng">
            <a:solidFill>
              <a:srgbClr val="595959"/>
            </a:solidFill>
            <a:prstDash val="solid"/>
            <a:round/>
            <a:headEnd type="none" w="sm" len="sm"/>
            <a:tailEnd type="none" w="sm" len="sm"/>
          </a:ln>
        </p:spPr>
      </p:cxnSp>
      <p:cxnSp>
        <p:nvCxnSpPr>
          <p:cNvPr id="536" name="Google Shape;536;p76"/>
          <p:cNvCxnSpPr/>
          <p:nvPr/>
        </p:nvCxnSpPr>
        <p:spPr>
          <a:xfrm>
            <a:off x="1727203" y="2562197"/>
            <a:ext cx="5956200" cy="0"/>
          </a:xfrm>
          <a:prstGeom prst="straightConnector1">
            <a:avLst/>
          </a:prstGeom>
          <a:noFill/>
          <a:ln w="9525" cap="flat" cmpd="sng">
            <a:solidFill>
              <a:srgbClr val="595959"/>
            </a:solidFill>
            <a:prstDash val="solid"/>
            <a:round/>
            <a:headEnd type="none" w="sm" len="sm"/>
            <a:tailEnd type="none" w="sm" len="sm"/>
          </a:ln>
        </p:spPr>
      </p:cxnSp>
      <p:cxnSp>
        <p:nvCxnSpPr>
          <p:cNvPr id="537" name="Google Shape;537;p76"/>
          <p:cNvCxnSpPr/>
          <p:nvPr/>
        </p:nvCxnSpPr>
        <p:spPr>
          <a:xfrm>
            <a:off x="1727203" y="2849219"/>
            <a:ext cx="5956200" cy="0"/>
          </a:xfrm>
          <a:prstGeom prst="straightConnector1">
            <a:avLst/>
          </a:prstGeom>
          <a:noFill/>
          <a:ln w="9525" cap="flat" cmpd="sng">
            <a:solidFill>
              <a:srgbClr val="595959"/>
            </a:solidFill>
            <a:prstDash val="solid"/>
            <a:round/>
            <a:headEnd type="none" w="sm" len="sm"/>
            <a:tailEnd type="none" w="sm" len="sm"/>
          </a:ln>
        </p:spPr>
      </p:cxnSp>
      <p:sp>
        <p:nvSpPr>
          <p:cNvPr id="538" name="Google Shape;538;p76"/>
          <p:cNvSpPr txBox="1"/>
          <p:nvPr/>
        </p:nvSpPr>
        <p:spPr>
          <a:xfrm>
            <a:off x="1955513" y="1709025"/>
            <a:ext cx="5158500" cy="123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6800">
                <a:solidFill>
                  <a:srgbClr val="88A5B3"/>
                </a:solidFill>
                <a:latin typeface="Montserrat"/>
                <a:ea typeface="Montserrat"/>
                <a:cs typeface="Montserrat"/>
                <a:sym typeface="Montserrat"/>
              </a:rPr>
              <a:t>Montserrat</a:t>
            </a:r>
            <a:endParaRPr sz="6800">
              <a:solidFill>
                <a:srgbClr val="88A5B3"/>
              </a:solidFill>
              <a:latin typeface="Montserrat"/>
              <a:ea typeface="Montserrat"/>
              <a:cs typeface="Montserrat"/>
              <a:sym typeface="Montserrat"/>
            </a:endParaRPr>
          </a:p>
        </p:txBody>
      </p:sp>
      <p:cxnSp>
        <p:nvCxnSpPr>
          <p:cNvPr id="539" name="Google Shape;539;p76"/>
          <p:cNvCxnSpPr/>
          <p:nvPr/>
        </p:nvCxnSpPr>
        <p:spPr>
          <a:xfrm>
            <a:off x="1545167" y="2120889"/>
            <a:ext cx="0" cy="441300"/>
          </a:xfrm>
          <a:prstGeom prst="straightConnector1">
            <a:avLst/>
          </a:prstGeom>
          <a:noFill/>
          <a:ln w="19050" cap="flat" cmpd="sng">
            <a:solidFill>
              <a:srgbClr val="09B188"/>
            </a:solidFill>
            <a:prstDash val="solid"/>
            <a:round/>
            <a:headEnd type="stealth" w="med" len="med"/>
            <a:tailEnd type="stealth" w="med" len="med"/>
          </a:ln>
        </p:spPr>
      </p:cxnSp>
      <p:sp>
        <p:nvSpPr>
          <p:cNvPr id="540" name="Google Shape;540;p76"/>
          <p:cNvSpPr txBox="1"/>
          <p:nvPr/>
        </p:nvSpPr>
        <p:spPr>
          <a:xfrm>
            <a:off x="550054" y="2206625"/>
            <a:ext cx="10059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x-height</a:t>
            </a:r>
            <a:endParaRPr sz="1400">
              <a:solidFill>
                <a:schemeClr val="dk1"/>
              </a:solidFill>
              <a:latin typeface="Arial"/>
              <a:ea typeface="Arial"/>
              <a:cs typeface="Arial"/>
              <a:sym typeface="Arial"/>
            </a:endParaRPr>
          </a:p>
        </p:txBody>
      </p:sp>
      <p:sp>
        <p:nvSpPr>
          <p:cNvPr id="541" name="Google Shape;541;p76"/>
          <p:cNvSpPr txBox="1"/>
          <p:nvPr/>
        </p:nvSpPr>
        <p:spPr>
          <a:xfrm>
            <a:off x="1636141" y="1516374"/>
            <a:ext cx="8649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ascent</a:t>
            </a:r>
            <a:endParaRPr sz="1400">
              <a:solidFill>
                <a:schemeClr val="dk1"/>
              </a:solidFill>
              <a:latin typeface="Arial"/>
              <a:ea typeface="Arial"/>
              <a:cs typeface="Arial"/>
              <a:sym typeface="Arial"/>
            </a:endParaRPr>
          </a:p>
        </p:txBody>
      </p:sp>
      <p:sp>
        <p:nvSpPr>
          <p:cNvPr id="542" name="Google Shape;542;p76"/>
          <p:cNvSpPr txBox="1"/>
          <p:nvPr/>
        </p:nvSpPr>
        <p:spPr>
          <a:xfrm>
            <a:off x="1636141" y="2824823"/>
            <a:ext cx="9930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descent</a:t>
            </a:r>
            <a:endParaRPr sz="1400">
              <a:solidFill>
                <a:schemeClr val="dk1"/>
              </a:solidFill>
              <a:latin typeface="Arial"/>
              <a:ea typeface="Arial"/>
              <a:cs typeface="Arial"/>
              <a:sym typeface="Arial"/>
            </a:endParaRPr>
          </a:p>
        </p:txBody>
      </p:sp>
      <p:sp>
        <p:nvSpPr>
          <p:cNvPr id="543" name="Google Shape;543;p76"/>
          <p:cNvSpPr txBox="1"/>
          <p:nvPr/>
        </p:nvSpPr>
        <p:spPr>
          <a:xfrm>
            <a:off x="6732537" y="2524599"/>
            <a:ext cx="10446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400">
                <a:solidFill>
                  <a:schemeClr val="dk1"/>
                </a:solidFill>
                <a:latin typeface="Arial"/>
                <a:ea typeface="Arial"/>
                <a:cs typeface="Arial"/>
                <a:sym typeface="Arial"/>
              </a:rPr>
              <a:t>baseline</a:t>
            </a:r>
            <a:endParaRPr sz="1400">
              <a:solidFill>
                <a:schemeClr val="dk1"/>
              </a:solidFill>
              <a:latin typeface="Arial"/>
              <a:ea typeface="Arial"/>
              <a:cs typeface="Arial"/>
              <a:sym typeface="Arial"/>
            </a:endParaRPr>
          </a:p>
        </p:txBody>
      </p:sp>
      <p:sp>
        <p:nvSpPr>
          <p:cNvPr id="544" name="Google Shape;544;p76"/>
          <p:cNvSpPr txBox="1"/>
          <p:nvPr/>
        </p:nvSpPr>
        <p:spPr>
          <a:xfrm>
            <a:off x="2521214" y="3754438"/>
            <a:ext cx="4101600" cy="623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800">
                <a:solidFill>
                  <a:schemeClr val="dk1"/>
                </a:solidFill>
                <a:latin typeface="Barlow"/>
                <a:ea typeface="Barlow"/>
                <a:cs typeface="Barlow"/>
                <a:sym typeface="Barlow"/>
              </a:rPr>
              <a:t>1 point = 1/72 vertical inch</a:t>
            </a:r>
            <a:endParaRPr sz="1100">
              <a:latin typeface="Barlow"/>
              <a:ea typeface="Barlow"/>
              <a:cs typeface="Barlow"/>
              <a:sym typeface="Barlow"/>
            </a:endParaRPr>
          </a:p>
          <a:p>
            <a:pPr marL="0" marR="0" lvl="0" indent="0" algn="ctr" rtl="0">
              <a:spcBef>
                <a:spcPts val="0"/>
              </a:spcBef>
              <a:spcAft>
                <a:spcPts val="0"/>
              </a:spcAft>
              <a:buNone/>
            </a:pPr>
            <a:r>
              <a:rPr lang="en-US" sz="1800">
                <a:solidFill>
                  <a:schemeClr val="dk1"/>
                </a:solidFill>
                <a:latin typeface="Barlow"/>
                <a:ea typeface="Barlow"/>
                <a:cs typeface="Barlow"/>
                <a:sym typeface="Barlow"/>
              </a:rPr>
              <a:t>12 point font = 1/6 vertical inch</a:t>
            </a:r>
            <a:endParaRPr sz="1800">
              <a:solidFill>
                <a:schemeClr val="dk1"/>
              </a:solidFill>
              <a:latin typeface="Barlow"/>
              <a:ea typeface="Barlow"/>
              <a:cs typeface="Barlow"/>
              <a:sym typeface="Barlow"/>
            </a:endParaRPr>
          </a:p>
        </p:txBody>
      </p:sp>
      <p:sp>
        <p:nvSpPr>
          <p:cNvPr id="545" name="Google Shape;545;p76"/>
          <p:cNvSpPr txBox="1"/>
          <p:nvPr/>
        </p:nvSpPr>
        <p:spPr>
          <a:xfrm>
            <a:off x="6591535" y="1846171"/>
            <a:ext cx="11856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400">
                <a:solidFill>
                  <a:schemeClr val="dk1"/>
                </a:solidFill>
                <a:latin typeface="Arial"/>
                <a:ea typeface="Arial"/>
                <a:cs typeface="Arial"/>
                <a:sym typeface="Arial"/>
              </a:rPr>
              <a:t>mean line</a:t>
            </a:r>
            <a:endParaRPr sz="1400">
              <a:solidFill>
                <a:schemeClr val="dk1"/>
              </a:solidFill>
              <a:latin typeface="Arial"/>
              <a:ea typeface="Arial"/>
              <a:cs typeface="Arial"/>
              <a:sym typeface="Arial"/>
            </a:endParaRPr>
          </a:p>
        </p:txBody>
      </p:sp>
      <p:sp>
        <p:nvSpPr>
          <p:cNvPr id="546" name="Google Shape;546;p76"/>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7"/>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Common Fonts</a:t>
            </a:r>
            <a:endParaRPr/>
          </a:p>
        </p:txBody>
      </p:sp>
      <p:sp>
        <p:nvSpPr>
          <p:cNvPr id="553" name="Google Shape;553;p77"/>
          <p:cNvSpPr txBox="1">
            <a:spLocks noGrp="1"/>
          </p:cNvSpPr>
          <p:nvPr>
            <p:ph type="body" idx="1"/>
          </p:nvPr>
        </p:nvSpPr>
        <p:spPr>
          <a:xfrm>
            <a:off x="800100" y="3966975"/>
            <a:ext cx="7543800" cy="857400"/>
          </a:xfrm>
          <a:prstGeom prst="rect">
            <a:avLst/>
          </a:prstGeom>
          <a:noFill/>
          <a:ln>
            <a:noFill/>
          </a:ln>
        </p:spPr>
        <p:txBody>
          <a:bodyPr spcFirstLastPara="1" wrap="square" lIns="68575" tIns="34275" rIns="68575" bIns="34275" anchor="t" anchorCtr="0">
            <a:noAutofit/>
          </a:bodyPr>
          <a:lstStyle/>
          <a:p>
            <a:pPr marL="0" lvl="0" indent="0" algn="ctr" rtl="0">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marL="0" lvl="0" indent="0" algn="ctr" rtl="0">
              <a:lnSpc>
                <a:spcPct val="115000"/>
              </a:lnSpc>
              <a:spcBef>
                <a:spcPts val="0"/>
              </a:spcBef>
              <a:spcAft>
                <a:spcPts val="0"/>
              </a:spcAft>
              <a:buClr>
                <a:schemeClr val="dk1"/>
              </a:buClr>
              <a:buSzPts val="1900"/>
              <a:buFont typeface="Arial"/>
              <a:buNone/>
            </a:pPr>
            <a:r>
              <a:rPr lang="en-US"/>
              <a:t>Times New Roman, Caslon, Garamond, Palatino, Bembo </a:t>
            </a:r>
            <a:endParaRPr/>
          </a:p>
        </p:txBody>
      </p:sp>
      <p:sp>
        <p:nvSpPr>
          <p:cNvPr id="554" name="Google Shape;554;p77"/>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555" name="Google Shape;555;p77"/>
          <p:cNvGrpSpPr/>
          <p:nvPr/>
        </p:nvGrpSpPr>
        <p:grpSpPr>
          <a:xfrm>
            <a:off x="2141744" y="1489725"/>
            <a:ext cx="4982928" cy="1925925"/>
            <a:chOff x="2155958" y="1986300"/>
            <a:chExt cx="4982928" cy="2567900"/>
          </a:xfrm>
        </p:grpSpPr>
        <p:sp>
          <p:nvSpPr>
            <p:cNvPr id="556" name="Google Shape;556;p77"/>
            <p:cNvSpPr txBox="1"/>
            <p:nvPr/>
          </p:nvSpPr>
          <p:spPr>
            <a:xfrm>
              <a:off x="2260954" y="2260600"/>
              <a:ext cx="4650600" cy="2031900"/>
            </a:xfrm>
            <a:prstGeom prst="rect">
              <a:avLst/>
            </a:prstGeom>
            <a:noFill/>
            <a:ln>
              <a:noFill/>
            </a:ln>
          </p:spPr>
          <p:txBody>
            <a:bodyPr spcFirstLastPara="1" wrap="square" lIns="68575" tIns="68575" rIns="68575" bIns="68575" anchor="t" anchorCtr="0">
              <a:noAutofit/>
            </a:bodyPr>
            <a:lstStyle/>
            <a:p>
              <a:pPr marL="254000" marR="0" lvl="0" indent="-254000" algn="ctr" rtl="0">
                <a:spcBef>
                  <a:spcPts val="0"/>
                </a:spcBef>
                <a:spcAft>
                  <a:spcPts val="0"/>
                </a:spcAft>
                <a:buClr>
                  <a:schemeClr val="dk1"/>
                </a:buClr>
                <a:buSzPts val="6600"/>
                <a:buFont typeface="Arial"/>
                <a:buNone/>
              </a:pPr>
              <a:r>
                <a:rPr lang="en-US" sz="6600">
                  <a:solidFill>
                    <a:srgbClr val="88A5B3"/>
                  </a:solidFill>
                  <a:latin typeface="Sorts Mill Goudy"/>
                  <a:ea typeface="Sorts Mill Goudy"/>
                  <a:cs typeface="Sorts Mill Goudy"/>
                  <a:sym typeface="Sorts Mill Goudy"/>
                </a:rPr>
                <a:t>Oldstyle</a:t>
              </a:r>
              <a:endParaRPr sz="6600">
                <a:solidFill>
                  <a:srgbClr val="88A5B3"/>
                </a:solidFill>
                <a:latin typeface="Sorts Mill Goudy"/>
                <a:ea typeface="Sorts Mill Goudy"/>
                <a:cs typeface="Sorts Mill Goudy"/>
                <a:sym typeface="Sorts Mill Goudy"/>
              </a:endParaRPr>
            </a:p>
          </p:txBody>
        </p:sp>
        <p:sp>
          <p:nvSpPr>
            <p:cNvPr id="557" name="Google Shape;557;p77"/>
            <p:cNvSpPr/>
            <p:nvPr/>
          </p:nvSpPr>
          <p:spPr>
            <a:xfrm>
              <a:off x="4165600" y="2549100"/>
              <a:ext cx="266700" cy="254100"/>
            </a:xfrm>
            <a:prstGeom prst="ellipse">
              <a:avLst/>
            </a:prstGeom>
            <a:noFill/>
            <a:ln w="19050" cap="flat" cmpd="sng">
              <a:solidFill>
                <a:srgbClr val="09B18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58" name="Google Shape;558;p77"/>
            <p:cNvSpPr txBox="1"/>
            <p:nvPr/>
          </p:nvSpPr>
          <p:spPr>
            <a:xfrm>
              <a:off x="4432284" y="1999000"/>
              <a:ext cx="22674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Slanted serifs on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lowercase letters </a:t>
              </a:r>
              <a:endParaRPr sz="1400">
                <a:solidFill>
                  <a:schemeClr val="dk1"/>
                </a:solidFill>
                <a:latin typeface="Barlow"/>
                <a:ea typeface="Barlow"/>
                <a:cs typeface="Barlow"/>
                <a:sym typeface="Barlow"/>
              </a:endParaRPr>
            </a:p>
          </p:txBody>
        </p:sp>
        <p:sp>
          <p:nvSpPr>
            <p:cNvPr id="559" name="Google Shape;559;p77"/>
            <p:cNvSpPr txBox="1"/>
            <p:nvPr/>
          </p:nvSpPr>
          <p:spPr>
            <a:xfrm>
              <a:off x="4432286" y="4031000"/>
              <a:ext cx="27066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Moderate thin/thick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transitions in the strokes</a:t>
              </a:r>
              <a:endParaRPr sz="1400">
                <a:solidFill>
                  <a:schemeClr val="dk1"/>
                </a:solidFill>
                <a:latin typeface="Barlow"/>
                <a:ea typeface="Barlow"/>
                <a:cs typeface="Barlow"/>
                <a:sym typeface="Barlow"/>
              </a:endParaRPr>
            </a:p>
          </p:txBody>
        </p:sp>
        <p:sp>
          <p:nvSpPr>
            <p:cNvPr id="560" name="Google Shape;560;p77"/>
            <p:cNvSpPr txBox="1"/>
            <p:nvPr/>
          </p:nvSpPr>
          <p:spPr>
            <a:xfrm>
              <a:off x="2155958" y="1986300"/>
              <a:ext cx="15318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Diagonal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stress</a:t>
              </a:r>
              <a:endParaRPr sz="1400">
                <a:solidFill>
                  <a:schemeClr val="dk1"/>
                </a:solidFill>
                <a:latin typeface="Barlow"/>
                <a:ea typeface="Barlow"/>
                <a:cs typeface="Barlow"/>
                <a:sym typeface="Barlow"/>
              </a:endParaRPr>
            </a:p>
          </p:txBody>
        </p:sp>
        <p:cxnSp>
          <p:nvCxnSpPr>
            <p:cNvPr id="561" name="Google Shape;561;p77"/>
            <p:cNvCxnSpPr/>
            <p:nvPr/>
          </p:nvCxnSpPr>
          <p:spPr>
            <a:xfrm>
              <a:off x="2971800" y="2549100"/>
              <a:ext cx="393600" cy="1041300"/>
            </a:xfrm>
            <a:prstGeom prst="straightConnector1">
              <a:avLst/>
            </a:prstGeom>
            <a:noFill/>
            <a:ln w="9525" cap="flat" cmpd="sng">
              <a:solidFill>
                <a:schemeClr val="dk1"/>
              </a:solidFill>
              <a:prstDash val="solid"/>
              <a:round/>
              <a:headEnd type="none" w="sm" len="sm"/>
              <a:tailEnd type="none" w="sm" len="sm"/>
            </a:ln>
          </p:spPr>
        </p:cxnSp>
        <p:cxnSp>
          <p:nvCxnSpPr>
            <p:cNvPr id="562" name="Google Shape;562;p77"/>
            <p:cNvCxnSpPr/>
            <p:nvPr/>
          </p:nvCxnSpPr>
          <p:spPr>
            <a:xfrm>
              <a:off x="4647438" y="3428993"/>
              <a:ext cx="0" cy="584100"/>
            </a:xfrm>
            <a:prstGeom prst="straightConnector1">
              <a:avLst/>
            </a:prstGeom>
            <a:noFill/>
            <a:ln w="9525" cap="flat" cmpd="sng">
              <a:solidFill>
                <a:schemeClr val="dk1"/>
              </a:solidFill>
              <a:prstDash val="solid"/>
              <a:round/>
              <a:headEnd type="none" w="sm" len="sm"/>
              <a:tailEnd type="none" w="sm" len="sm"/>
            </a:ln>
          </p:spPr>
        </p:cxnSp>
        <p:cxnSp>
          <p:nvCxnSpPr>
            <p:cNvPr id="563" name="Google Shape;563;p77"/>
            <p:cNvCxnSpPr/>
            <p:nvPr/>
          </p:nvCxnSpPr>
          <p:spPr>
            <a:xfrm>
              <a:off x="4760925" y="3291600"/>
              <a:ext cx="0" cy="7215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8"/>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Common Fonts</a:t>
            </a:r>
            <a:endParaRPr/>
          </a:p>
        </p:txBody>
      </p:sp>
      <p:sp>
        <p:nvSpPr>
          <p:cNvPr id="570" name="Google Shape;570;p78"/>
          <p:cNvSpPr txBox="1">
            <a:spLocks noGrp="1"/>
          </p:cNvSpPr>
          <p:nvPr>
            <p:ph type="body" idx="1"/>
          </p:nvPr>
        </p:nvSpPr>
        <p:spPr>
          <a:xfrm>
            <a:off x="800100" y="4114800"/>
            <a:ext cx="7543800" cy="887700"/>
          </a:xfrm>
          <a:prstGeom prst="rect">
            <a:avLst/>
          </a:prstGeom>
          <a:noFill/>
          <a:ln>
            <a:noFill/>
          </a:ln>
        </p:spPr>
        <p:txBody>
          <a:bodyPr spcFirstLastPara="1" wrap="square" lIns="68575" tIns="34275" rIns="68575" bIns="34275" anchor="t" anchorCtr="0">
            <a:noAutofit/>
          </a:bodyPr>
          <a:lstStyle/>
          <a:p>
            <a:pPr marL="0" lvl="0" indent="0" algn="ctr" rtl="0">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marL="0" lvl="0" indent="0" algn="ctr" rtl="0">
              <a:lnSpc>
                <a:spcPct val="115000"/>
              </a:lnSpc>
              <a:spcBef>
                <a:spcPts val="0"/>
              </a:spcBef>
              <a:spcAft>
                <a:spcPts val="0"/>
              </a:spcAft>
              <a:buClr>
                <a:schemeClr val="dk1"/>
              </a:buClr>
              <a:buSzPts val="1900"/>
              <a:buFont typeface="Arial"/>
              <a:buNone/>
            </a:pPr>
            <a:r>
              <a:rPr lang="en-US"/>
              <a:t>Didot, Bodoni</a:t>
            </a:r>
            <a:endParaRPr/>
          </a:p>
        </p:txBody>
      </p:sp>
      <p:grpSp>
        <p:nvGrpSpPr>
          <p:cNvPr id="571" name="Google Shape;571;p78"/>
          <p:cNvGrpSpPr/>
          <p:nvPr/>
        </p:nvGrpSpPr>
        <p:grpSpPr>
          <a:xfrm>
            <a:off x="2334728" y="1475925"/>
            <a:ext cx="5041269" cy="1939718"/>
            <a:chOff x="2392948" y="1967900"/>
            <a:chExt cx="5041269" cy="2586291"/>
          </a:xfrm>
        </p:grpSpPr>
        <p:sp>
          <p:nvSpPr>
            <p:cNvPr id="572" name="Google Shape;572;p78"/>
            <p:cNvSpPr txBox="1"/>
            <p:nvPr/>
          </p:nvSpPr>
          <p:spPr>
            <a:xfrm>
              <a:off x="2392948" y="2260600"/>
              <a:ext cx="4317900" cy="2031900"/>
            </a:xfrm>
            <a:prstGeom prst="rect">
              <a:avLst/>
            </a:prstGeom>
            <a:noFill/>
            <a:ln>
              <a:noFill/>
            </a:ln>
          </p:spPr>
          <p:txBody>
            <a:bodyPr spcFirstLastPara="1" wrap="square" lIns="68575" tIns="68575" rIns="68575" bIns="68575" anchor="t" anchorCtr="0">
              <a:noAutofit/>
            </a:bodyPr>
            <a:lstStyle/>
            <a:p>
              <a:pPr marL="254000" marR="0" lvl="0" indent="-254000" algn="ctr" rtl="0">
                <a:spcBef>
                  <a:spcPts val="0"/>
                </a:spcBef>
                <a:spcAft>
                  <a:spcPts val="0"/>
                </a:spcAft>
                <a:buClr>
                  <a:schemeClr val="dk1"/>
                </a:buClr>
                <a:buSzPts val="6600"/>
                <a:buFont typeface="Arial"/>
                <a:buNone/>
              </a:pPr>
              <a:r>
                <a:rPr lang="en-US" sz="6600" b="1">
                  <a:solidFill>
                    <a:srgbClr val="88A5B3"/>
                  </a:solidFill>
                  <a:latin typeface="GFS Didot"/>
                  <a:ea typeface="GFS Didot"/>
                  <a:cs typeface="GFS Didot"/>
                  <a:sym typeface="GFS Didot"/>
                </a:rPr>
                <a:t>Modern</a:t>
              </a:r>
              <a:endParaRPr sz="6600" b="1">
                <a:solidFill>
                  <a:srgbClr val="88A5B3"/>
                </a:solidFill>
                <a:latin typeface="GFS Didot"/>
                <a:ea typeface="GFS Didot"/>
                <a:cs typeface="GFS Didot"/>
                <a:sym typeface="GFS Didot"/>
              </a:endParaRPr>
            </a:p>
          </p:txBody>
        </p:sp>
        <p:sp>
          <p:nvSpPr>
            <p:cNvPr id="573" name="Google Shape;573;p78"/>
            <p:cNvSpPr/>
            <p:nvPr/>
          </p:nvSpPr>
          <p:spPr>
            <a:xfrm>
              <a:off x="4386470" y="2491130"/>
              <a:ext cx="399900" cy="386100"/>
            </a:xfrm>
            <a:prstGeom prst="ellipse">
              <a:avLst/>
            </a:prstGeom>
            <a:noFill/>
            <a:ln w="25400" cap="flat" cmpd="sng">
              <a:solidFill>
                <a:srgbClr val="09B18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74" name="Google Shape;574;p78"/>
            <p:cNvSpPr txBox="1"/>
            <p:nvPr/>
          </p:nvSpPr>
          <p:spPr>
            <a:xfrm>
              <a:off x="4776817" y="1967900"/>
              <a:ext cx="26574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Thin horizontal serifs on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lowercase letters </a:t>
              </a:r>
              <a:endParaRPr sz="1400">
                <a:solidFill>
                  <a:schemeClr val="dk1"/>
                </a:solidFill>
                <a:latin typeface="Barlow"/>
                <a:ea typeface="Barlow"/>
                <a:cs typeface="Barlow"/>
                <a:sym typeface="Barlow"/>
              </a:endParaRPr>
            </a:p>
          </p:txBody>
        </p:sp>
        <p:sp>
          <p:nvSpPr>
            <p:cNvPr id="575" name="Google Shape;575;p78"/>
            <p:cNvSpPr txBox="1"/>
            <p:nvPr/>
          </p:nvSpPr>
          <p:spPr>
            <a:xfrm>
              <a:off x="4432300" y="4030991"/>
              <a:ext cx="21207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Radical thin/thick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transitions in the strokes</a:t>
              </a:r>
              <a:endParaRPr sz="1400">
                <a:solidFill>
                  <a:schemeClr val="dk1"/>
                </a:solidFill>
                <a:latin typeface="Barlow"/>
                <a:ea typeface="Barlow"/>
                <a:cs typeface="Barlow"/>
                <a:sym typeface="Barlow"/>
              </a:endParaRPr>
            </a:p>
          </p:txBody>
        </p:sp>
        <p:sp>
          <p:nvSpPr>
            <p:cNvPr id="576" name="Google Shape;576;p78"/>
            <p:cNvSpPr txBox="1"/>
            <p:nvPr/>
          </p:nvSpPr>
          <p:spPr>
            <a:xfrm>
              <a:off x="3473172" y="1981925"/>
              <a:ext cx="10578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Vertical</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stress</a:t>
              </a:r>
              <a:endParaRPr sz="1400">
                <a:solidFill>
                  <a:schemeClr val="dk1"/>
                </a:solidFill>
                <a:latin typeface="Barlow"/>
                <a:ea typeface="Barlow"/>
                <a:cs typeface="Barlow"/>
                <a:sym typeface="Barlow"/>
              </a:endParaRPr>
            </a:p>
          </p:txBody>
        </p:sp>
        <p:cxnSp>
          <p:nvCxnSpPr>
            <p:cNvPr id="577" name="Google Shape;577;p78"/>
            <p:cNvCxnSpPr/>
            <p:nvPr/>
          </p:nvCxnSpPr>
          <p:spPr>
            <a:xfrm>
              <a:off x="3895303" y="2554190"/>
              <a:ext cx="0" cy="1222800"/>
            </a:xfrm>
            <a:prstGeom prst="straightConnector1">
              <a:avLst/>
            </a:prstGeom>
            <a:noFill/>
            <a:ln w="9525" cap="flat" cmpd="sng">
              <a:solidFill>
                <a:schemeClr val="dk1"/>
              </a:solidFill>
              <a:prstDash val="solid"/>
              <a:round/>
              <a:headEnd type="none" w="sm" len="sm"/>
              <a:tailEnd type="none" w="sm" len="sm"/>
            </a:ln>
          </p:spPr>
        </p:cxnSp>
        <p:cxnSp>
          <p:nvCxnSpPr>
            <p:cNvPr id="578" name="Google Shape;578;p78"/>
            <p:cNvCxnSpPr/>
            <p:nvPr/>
          </p:nvCxnSpPr>
          <p:spPr>
            <a:xfrm>
              <a:off x="4965699" y="3401083"/>
              <a:ext cx="0" cy="647700"/>
            </a:xfrm>
            <a:prstGeom prst="straightConnector1">
              <a:avLst/>
            </a:prstGeom>
            <a:noFill/>
            <a:ln w="9525" cap="flat" cmpd="sng">
              <a:solidFill>
                <a:schemeClr val="dk1"/>
              </a:solidFill>
              <a:prstDash val="solid"/>
              <a:round/>
              <a:headEnd type="none" w="sm" len="sm"/>
              <a:tailEnd type="none" w="sm" len="sm"/>
            </a:ln>
          </p:spPr>
        </p:cxnSp>
        <p:cxnSp>
          <p:nvCxnSpPr>
            <p:cNvPr id="579" name="Google Shape;579;p78"/>
            <p:cNvCxnSpPr/>
            <p:nvPr/>
          </p:nvCxnSpPr>
          <p:spPr>
            <a:xfrm>
              <a:off x="5346700" y="3327400"/>
              <a:ext cx="0" cy="721500"/>
            </a:xfrm>
            <a:prstGeom prst="straightConnector1">
              <a:avLst/>
            </a:prstGeom>
            <a:noFill/>
            <a:ln w="9525" cap="flat" cmpd="sng">
              <a:solidFill>
                <a:schemeClr val="dk1"/>
              </a:solidFill>
              <a:prstDash val="solid"/>
              <a:round/>
              <a:headEnd type="none" w="sm" len="sm"/>
              <a:tailEnd type="none" w="sm" len="sm"/>
            </a:ln>
          </p:spPr>
        </p:cxnSp>
      </p:grpSp>
      <p:sp>
        <p:nvSpPr>
          <p:cNvPr id="580" name="Google Shape;580;p78"/>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9"/>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Common Fonts</a:t>
            </a:r>
            <a:endParaRPr/>
          </a:p>
        </p:txBody>
      </p:sp>
      <p:grpSp>
        <p:nvGrpSpPr>
          <p:cNvPr id="587" name="Google Shape;587;p79"/>
          <p:cNvGrpSpPr/>
          <p:nvPr/>
        </p:nvGrpSpPr>
        <p:grpSpPr>
          <a:xfrm>
            <a:off x="1336925" y="1487850"/>
            <a:ext cx="6470007" cy="1911060"/>
            <a:chOff x="949325" y="1983800"/>
            <a:chExt cx="6470007" cy="2548080"/>
          </a:xfrm>
        </p:grpSpPr>
        <p:sp>
          <p:nvSpPr>
            <p:cNvPr id="588" name="Google Shape;588;p79"/>
            <p:cNvSpPr txBox="1"/>
            <p:nvPr/>
          </p:nvSpPr>
          <p:spPr>
            <a:xfrm>
              <a:off x="1764632" y="2260600"/>
              <a:ext cx="5654700" cy="2031900"/>
            </a:xfrm>
            <a:prstGeom prst="rect">
              <a:avLst/>
            </a:prstGeom>
            <a:noFill/>
            <a:ln>
              <a:noFill/>
            </a:ln>
          </p:spPr>
          <p:txBody>
            <a:bodyPr spcFirstLastPara="1" wrap="square" lIns="68575" tIns="68575" rIns="68575" bIns="68575" anchor="t" anchorCtr="0">
              <a:noAutofit/>
            </a:bodyPr>
            <a:lstStyle/>
            <a:p>
              <a:pPr marL="254000" marR="0" lvl="0" indent="-254000" algn="ctr" rtl="0">
                <a:spcBef>
                  <a:spcPts val="0"/>
                </a:spcBef>
                <a:spcAft>
                  <a:spcPts val="0"/>
                </a:spcAft>
                <a:buClr>
                  <a:schemeClr val="dk1"/>
                </a:buClr>
                <a:buSzPts val="6600"/>
                <a:buFont typeface="Arial"/>
                <a:buNone/>
              </a:pPr>
              <a:r>
                <a:rPr lang="en-US" sz="6600" b="1">
                  <a:solidFill>
                    <a:srgbClr val="88A5B3"/>
                  </a:solidFill>
                  <a:latin typeface="Rockwell"/>
                  <a:ea typeface="Rockwell"/>
                  <a:cs typeface="Rockwell"/>
                  <a:sym typeface="Rockwell"/>
                </a:rPr>
                <a:t>Slab Serif</a:t>
              </a:r>
              <a:endParaRPr sz="6600" b="1">
                <a:solidFill>
                  <a:srgbClr val="88A5B3"/>
                </a:solidFill>
                <a:latin typeface="Rockwell"/>
                <a:ea typeface="Rockwell"/>
                <a:cs typeface="Rockwell"/>
                <a:sym typeface="Rockwell"/>
              </a:endParaRPr>
            </a:p>
          </p:txBody>
        </p:sp>
        <p:sp>
          <p:nvSpPr>
            <p:cNvPr id="589" name="Google Shape;589;p79"/>
            <p:cNvSpPr/>
            <p:nvPr/>
          </p:nvSpPr>
          <p:spPr>
            <a:xfrm>
              <a:off x="2754065" y="2580258"/>
              <a:ext cx="399900" cy="386100"/>
            </a:xfrm>
            <a:prstGeom prst="ellipse">
              <a:avLst/>
            </a:prstGeom>
            <a:noFill/>
            <a:ln w="25400" cap="flat" cmpd="sng">
              <a:solidFill>
                <a:srgbClr val="09B18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90" name="Google Shape;590;p79"/>
            <p:cNvSpPr txBox="1"/>
            <p:nvPr/>
          </p:nvSpPr>
          <p:spPr>
            <a:xfrm>
              <a:off x="949325" y="1986300"/>
              <a:ext cx="27903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Thick horizontal serifs on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lowercase letters </a:t>
              </a:r>
              <a:endParaRPr sz="1400">
                <a:solidFill>
                  <a:schemeClr val="dk1"/>
                </a:solidFill>
                <a:latin typeface="Barlow"/>
                <a:ea typeface="Barlow"/>
                <a:cs typeface="Barlow"/>
                <a:sym typeface="Barlow"/>
              </a:endParaRPr>
            </a:p>
          </p:txBody>
        </p:sp>
        <p:sp>
          <p:nvSpPr>
            <p:cNvPr id="591" name="Google Shape;591;p79"/>
            <p:cNvSpPr txBox="1"/>
            <p:nvPr/>
          </p:nvSpPr>
          <p:spPr>
            <a:xfrm>
              <a:off x="3119201" y="4008680"/>
              <a:ext cx="19539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Very little thick/thin</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contrast in the strokes</a:t>
              </a:r>
              <a:endParaRPr sz="1400">
                <a:solidFill>
                  <a:schemeClr val="dk1"/>
                </a:solidFill>
                <a:latin typeface="Barlow"/>
                <a:ea typeface="Barlow"/>
                <a:cs typeface="Barlow"/>
                <a:sym typeface="Barlow"/>
              </a:endParaRPr>
            </a:p>
          </p:txBody>
        </p:sp>
        <p:sp>
          <p:nvSpPr>
            <p:cNvPr id="592" name="Google Shape;592;p79"/>
            <p:cNvSpPr txBox="1"/>
            <p:nvPr/>
          </p:nvSpPr>
          <p:spPr>
            <a:xfrm>
              <a:off x="5174180" y="1983800"/>
              <a:ext cx="15630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Vertical</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stress</a:t>
              </a:r>
              <a:endParaRPr sz="1400">
                <a:solidFill>
                  <a:schemeClr val="dk1"/>
                </a:solidFill>
                <a:latin typeface="Barlow"/>
                <a:ea typeface="Barlow"/>
                <a:cs typeface="Barlow"/>
                <a:sym typeface="Barlow"/>
              </a:endParaRPr>
            </a:p>
          </p:txBody>
        </p:sp>
        <p:cxnSp>
          <p:nvCxnSpPr>
            <p:cNvPr id="593" name="Google Shape;593;p79"/>
            <p:cNvCxnSpPr/>
            <p:nvPr/>
          </p:nvCxnSpPr>
          <p:spPr>
            <a:xfrm>
              <a:off x="5546303" y="2554190"/>
              <a:ext cx="0" cy="1222800"/>
            </a:xfrm>
            <a:prstGeom prst="straightConnector1">
              <a:avLst/>
            </a:prstGeom>
            <a:noFill/>
            <a:ln w="9525" cap="flat" cmpd="sng">
              <a:solidFill>
                <a:schemeClr val="dk1"/>
              </a:solidFill>
              <a:prstDash val="solid"/>
              <a:round/>
              <a:headEnd type="none" w="sm" len="sm"/>
              <a:tailEnd type="none" w="sm" len="sm"/>
            </a:ln>
          </p:spPr>
        </p:cxnSp>
        <p:cxnSp>
          <p:nvCxnSpPr>
            <p:cNvPr id="594" name="Google Shape;594;p79"/>
            <p:cNvCxnSpPr/>
            <p:nvPr/>
          </p:nvCxnSpPr>
          <p:spPr>
            <a:xfrm>
              <a:off x="3911599" y="3327400"/>
              <a:ext cx="0" cy="647700"/>
            </a:xfrm>
            <a:prstGeom prst="straightConnector1">
              <a:avLst/>
            </a:prstGeom>
            <a:noFill/>
            <a:ln w="9525" cap="flat" cmpd="sng">
              <a:solidFill>
                <a:schemeClr val="dk1"/>
              </a:solidFill>
              <a:prstDash val="solid"/>
              <a:round/>
              <a:headEnd type="none" w="sm" len="sm"/>
              <a:tailEnd type="none" w="sm" len="sm"/>
            </a:ln>
          </p:spPr>
        </p:cxnSp>
        <p:cxnSp>
          <p:nvCxnSpPr>
            <p:cNvPr id="595" name="Google Shape;595;p79"/>
            <p:cNvCxnSpPr/>
            <p:nvPr/>
          </p:nvCxnSpPr>
          <p:spPr>
            <a:xfrm>
              <a:off x="4378325" y="3213317"/>
              <a:ext cx="0" cy="721500"/>
            </a:xfrm>
            <a:prstGeom prst="straightConnector1">
              <a:avLst/>
            </a:prstGeom>
            <a:noFill/>
            <a:ln w="9525" cap="flat" cmpd="sng">
              <a:solidFill>
                <a:schemeClr val="dk1"/>
              </a:solidFill>
              <a:prstDash val="solid"/>
              <a:round/>
              <a:headEnd type="none" w="sm" len="sm"/>
              <a:tailEnd type="none" w="sm" len="sm"/>
            </a:ln>
          </p:spPr>
        </p:cxnSp>
      </p:grpSp>
      <p:sp>
        <p:nvSpPr>
          <p:cNvPr id="596" name="Google Shape;596;p79"/>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53</a:t>
            </a:fld>
            <a:endParaRPr/>
          </a:p>
        </p:txBody>
      </p:sp>
      <p:sp>
        <p:nvSpPr>
          <p:cNvPr id="597" name="Google Shape;597;p79"/>
          <p:cNvSpPr txBox="1">
            <a:spLocks noGrp="1"/>
          </p:cNvSpPr>
          <p:nvPr>
            <p:ph type="body" idx="1"/>
          </p:nvPr>
        </p:nvSpPr>
        <p:spPr>
          <a:xfrm>
            <a:off x="800100" y="4114800"/>
            <a:ext cx="7543800" cy="887700"/>
          </a:xfrm>
          <a:prstGeom prst="rect">
            <a:avLst/>
          </a:prstGeom>
          <a:noFill/>
          <a:ln>
            <a:noFill/>
          </a:ln>
        </p:spPr>
        <p:txBody>
          <a:bodyPr spcFirstLastPara="1" wrap="square" lIns="68575" tIns="34275" rIns="68575" bIns="34275" anchor="t" anchorCtr="0">
            <a:noAutofit/>
          </a:bodyPr>
          <a:lstStyle/>
          <a:p>
            <a:pPr marL="0" lvl="0" indent="0" algn="ctr" rtl="0">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marL="0" lvl="0" indent="0" algn="ctr" rtl="0">
              <a:lnSpc>
                <a:spcPct val="115000"/>
              </a:lnSpc>
              <a:spcBef>
                <a:spcPts val="0"/>
              </a:spcBef>
              <a:spcAft>
                <a:spcPts val="0"/>
              </a:spcAft>
              <a:buClr>
                <a:schemeClr val="dk1"/>
              </a:buClr>
              <a:buSzPts val="1900"/>
              <a:buFont typeface="Arial"/>
              <a:buNone/>
            </a:pPr>
            <a:r>
              <a:rPr lang="en-US"/>
              <a:t>Rockwell, Memphis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0"/>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Common Fonts</a:t>
            </a:r>
            <a:endParaRPr/>
          </a:p>
        </p:txBody>
      </p:sp>
      <p:grpSp>
        <p:nvGrpSpPr>
          <p:cNvPr id="604" name="Google Shape;604;p80"/>
          <p:cNvGrpSpPr/>
          <p:nvPr/>
        </p:nvGrpSpPr>
        <p:grpSpPr>
          <a:xfrm>
            <a:off x="1834101" y="1489718"/>
            <a:ext cx="5475797" cy="1956433"/>
            <a:chOff x="1809991" y="1986290"/>
            <a:chExt cx="5475797" cy="2608578"/>
          </a:xfrm>
        </p:grpSpPr>
        <p:sp>
          <p:nvSpPr>
            <p:cNvPr id="605" name="Google Shape;605;p80"/>
            <p:cNvSpPr txBox="1"/>
            <p:nvPr/>
          </p:nvSpPr>
          <p:spPr>
            <a:xfrm>
              <a:off x="1951788" y="2260600"/>
              <a:ext cx="5334000" cy="2031900"/>
            </a:xfrm>
            <a:prstGeom prst="rect">
              <a:avLst/>
            </a:prstGeom>
            <a:noFill/>
            <a:ln>
              <a:noFill/>
            </a:ln>
          </p:spPr>
          <p:txBody>
            <a:bodyPr spcFirstLastPara="1" wrap="square" lIns="68575" tIns="68575" rIns="68575" bIns="68575" anchor="t" anchorCtr="0">
              <a:noAutofit/>
            </a:bodyPr>
            <a:lstStyle/>
            <a:p>
              <a:pPr marL="254000" marR="0" lvl="0" indent="-254000" algn="ctr" rtl="0">
                <a:spcBef>
                  <a:spcPts val="0"/>
                </a:spcBef>
                <a:spcAft>
                  <a:spcPts val="0"/>
                </a:spcAft>
                <a:buClr>
                  <a:schemeClr val="dk1"/>
                </a:buClr>
                <a:buSzPts val="6600"/>
                <a:buFont typeface="Arial"/>
                <a:buNone/>
              </a:pPr>
              <a:r>
                <a:rPr lang="en-US" sz="6600" b="1">
                  <a:solidFill>
                    <a:srgbClr val="88A5B3"/>
                  </a:solidFill>
                  <a:latin typeface="Source Sans Pro"/>
                  <a:ea typeface="Source Sans Pro"/>
                  <a:cs typeface="Source Sans Pro"/>
                  <a:sym typeface="Source Sans Pro"/>
                </a:rPr>
                <a:t>Sans Serif</a:t>
              </a:r>
              <a:endParaRPr sz="6600" b="1">
                <a:solidFill>
                  <a:srgbClr val="88A5B3"/>
                </a:solidFill>
                <a:latin typeface="Source Sans Pro"/>
                <a:ea typeface="Source Sans Pro"/>
                <a:cs typeface="Source Sans Pro"/>
                <a:sym typeface="Source Sans Pro"/>
              </a:endParaRPr>
            </a:p>
          </p:txBody>
        </p:sp>
        <p:sp>
          <p:nvSpPr>
            <p:cNvPr id="606" name="Google Shape;606;p80"/>
            <p:cNvSpPr txBox="1"/>
            <p:nvPr/>
          </p:nvSpPr>
          <p:spPr>
            <a:xfrm>
              <a:off x="1809991" y="1986290"/>
              <a:ext cx="17214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No serifs anywhere</a:t>
              </a:r>
              <a:endParaRPr sz="1400">
                <a:solidFill>
                  <a:schemeClr val="dk1"/>
                </a:solidFill>
                <a:latin typeface="Barlow"/>
                <a:ea typeface="Barlow"/>
                <a:cs typeface="Barlow"/>
                <a:sym typeface="Barlow"/>
              </a:endParaRPr>
            </a:p>
          </p:txBody>
        </p:sp>
        <p:sp>
          <p:nvSpPr>
            <p:cNvPr id="607" name="Google Shape;607;p80"/>
            <p:cNvSpPr txBox="1"/>
            <p:nvPr/>
          </p:nvSpPr>
          <p:spPr>
            <a:xfrm>
              <a:off x="3365285" y="4071668"/>
              <a:ext cx="18645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Barlow"/>
                  <a:ea typeface="Barlow"/>
                  <a:cs typeface="Barlow"/>
                  <a:sym typeface="Barlow"/>
                </a:rPr>
                <a:t>No thick/thin contrast </a:t>
              </a:r>
              <a:endParaRPr sz="1100">
                <a:latin typeface="Barlow"/>
                <a:ea typeface="Barlow"/>
                <a:cs typeface="Barlow"/>
                <a:sym typeface="Barlow"/>
              </a:endParaRPr>
            </a:p>
            <a:p>
              <a:pPr marL="0" marR="0" lvl="0" indent="0" algn="l" rtl="0">
                <a:spcBef>
                  <a:spcPts val="0"/>
                </a:spcBef>
                <a:spcAft>
                  <a:spcPts val="0"/>
                </a:spcAft>
                <a:buNone/>
              </a:pPr>
              <a:r>
                <a:rPr lang="en-US" sz="1400">
                  <a:solidFill>
                    <a:schemeClr val="dk1"/>
                  </a:solidFill>
                  <a:latin typeface="Barlow"/>
                  <a:ea typeface="Barlow"/>
                  <a:cs typeface="Barlow"/>
                  <a:sym typeface="Barlow"/>
                </a:rPr>
                <a:t>in the strokes</a:t>
              </a:r>
              <a:endParaRPr sz="1400">
                <a:solidFill>
                  <a:schemeClr val="dk1"/>
                </a:solidFill>
                <a:latin typeface="Barlow"/>
                <a:ea typeface="Barlow"/>
                <a:cs typeface="Barlow"/>
                <a:sym typeface="Barlow"/>
              </a:endParaRPr>
            </a:p>
          </p:txBody>
        </p:sp>
        <p:cxnSp>
          <p:nvCxnSpPr>
            <p:cNvPr id="608" name="Google Shape;608;p80"/>
            <p:cNvCxnSpPr/>
            <p:nvPr/>
          </p:nvCxnSpPr>
          <p:spPr>
            <a:xfrm>
              <a:off x="4152899" y="3401083"/>
              <a:ext cx="0" cy="647700"/>
            </a:xfrm>
            <a:prstGeom prst="straightConnector1">
              <a:avLst/>
            </a:prstGeom>
            <a:noFill/>
            <a:ln w="9525" cap="flat" cmpd="sng">
              <a:solidFill>
                <a:schemeClr val="dk1"/>
              </a:solidFill>
              <a:prstDash val="solid"/>
              <a:round/>
              <a:headEnd type="none" w="sm" len="sm"/>
              <a:tailEnd type="none" w="sm" len="sm"/>
            </a:ln>
          </p:spPr>
        </p:cxnSp>
        <p:cxnSp>
          <p:nvCxnSpPr>
            <p:cNvPr id="609" name="Google Shape;609;p80"/>
            <p:cNvCxnSpPr/>
            <p:nvPr/>
          </p:nvCxnSpPr>
          <p:spPr>
            <a:xfrm>
              <a:off x="4470400" y="3327400"/>
              <a:ext cx="0" cy="721500"/>
            </a:xfrm>
            <a:prstGeom prst="straightConnector1">
              <a:avLst/>
            </a:prstGeom>
            <a:noFill/>
            <a:ln w="9525" cap="flat" cmpd="sng">
              <a:solidFill>
                <a:schemeClr val="dk1"/>
              </a:solidFill>
              <a:prstDash val="solid"/>
              <a:round/>
              <a:headEnd type="none" w="sm" len="sm"/>
              <a:tailEnd type="none" w="sm" len="sm"/>
            </a:ln>
          </p:spPr>
        </p:cxnSp>
      </p:grpSp>
      <p:sp>
        <p:nvSpPr>
          <p:cNvPr id="610" name="Google Shape;610;p80"/>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54</a:t>
            </a:fld>
            <a:endParaRPr/>
          </a:p>
        </p:txBody>
      </p:sp>
      <p:sp>
        <p:nvSpPr>
          <p:cNvPr id="611" name="Google Shape;611;p80"/>
          <p:cNvSpPr txBox="1">
            <a:spLocks noGrp="1"/>
          </p:cNvSpPr>
          <p:nvPr>
            <p:ph type="body" idx="1"/>
          </p:nvPr>
        </p:nvSpPr>
        <p:spPr>
          <a:xfrm>
            <a:off x="800100" y="4114800"/>
            <a:ext cx="7543800" cy="887700"/>
          </a:xfrm>
          <a:prstGeom prst="rect">
            <a:avLst/>
          </a:prstGeom>
          <a:noFill/>
          <a:ln>
            <a:noFill/>
          </a:ln>
        </p:spPr>
        <p:txBody>
          <a:bodyPr spcFirstLastPara="1" wrap="square" lIns="68575" tIns="34275" rIns="68575" bIns="34275" anchor="t" anchorCtr="0">
            <a:noAutofit/>
          </a:bodyPr>
          <a:lstStyle/>
          <a:p>
            <a:pPr marL="0" lvl="0" indent="0" algn="ctr" rtl="0">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marL="0" lvl="0" indent="0" algn="ctr" rtl="0">
              <a:lnSpc>
                <a:spcPct val="115000"/>
              </a:lnSpc>
              <a:spcBef>
                <a:spcPts val="0"/>
              </a:spcBef>
              <a:spcAft>
                <a:spcPts val="0"/>
              </a:spcAft>
              <a:buClr>
                <a:schemeClr val="dk1"/>
              </a:buClr>
              <a:buSzPts val="1100"/>
              <a:buFont typeface="Arial"/>
              <a:buNone/>
            </a:pPr>
            <a:r>
              <a:rPr lang="en-US"/>
              <a:t>Helvetica, Arial, Franklin Gothic, Avenir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81"/>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Choosing Body Copy</a:t>
            </a:r>
            <a:endParaRPr/>
          </a:p>
        </p:txBody>
      </p:sp>
      <p:sp>
        <p:nvSpPr>
          <p:cNvPr id="618" name="Google Shape;618;p81"/>
          <p:cNvSpPr txBox="1">
            <a:spLocks noGrp="1"/>
          </p:cNvSpPr>
          <p:nvPr>
            <p:ph type="body" idx="1"/>
          </p:nvPr>
        </p:nvSpPr>
        <p:spPr>
          <a:xfrm>
            <a:off x="800100" y="1600200"/>
            <a:ext cx="3812400" cy="28575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SzPts val="1800"/>
              <a:buAutoNum type="arabicPeriod"/>
            </a:pPr>
            <a:r>
              <a:rPr lang="en-US" sz="1800"/>
              <a:t>Ideally choose a type designed for body (Georgia, Arial)</a:t>
            </a:r>
            <a:endParaRPr sz="1800"/>
          </a:p>
          <a:p>
            <a:pPr marL="457200" lvl="0" indent="-342900" algn="l" rtl="0">
              <a:spcBef>
                <a:spcPts val="0"/>
              </a:spcBef>
              <a:spcAft>
                <a:spcPts val="0"/>
              </a:spcAft>
              <a:buSzPts val="1800"/>
              <a:buAutoNum type="arabicPeriod"/>
            </a:pPr>
            <a:r>
              <a:rPr lang="en-US" sz="1800"/>
              <a:t>Has italic, bold-italic, and bold</a:t>
            </a:r>
            <a:endParaRPr sz="1800"/>
          </a:p>
          <a:p>
            <a:pPr marL="457200" lvl="0" indent="-342900" algn="l" rtl="0">
              <a:spcBef>
                <a:spcPts val="0"/>
              </a:spcBef>
              <a:spcAft>
                <a:spcPts val="0"/>
              </a:spcAft>
              <a:buSzPts val="1800"/>
              <a:buAutoNum type="arabicPeriod"/>
            </a:pPr>
            <a:r>
              <a:rPr lang="en-US" sz="1800"/>
              <a:t>Readable at 14-24 px… Check on your screen!</a:t>
            </a:r>
            <a:endParaRPr sz="1800"/>
          </a:p>
        </p:txBody>
      </p:sp>
      <p:pic>
        <p:nvPicPr>
          <p:cNvPr id="619" name="Google Shape;619;p81"/>
          <p:cNvPicPr preferRelativeResize="0"/>
          <p:nvPr/>
        </p:nvPicPr>
        <p:blipFill rotWithShape="1">
          <a:blip r:embed="rId3">
            <a:alphaModFix/>
          </a:blip>
          <a:srcRect r="2133"/>
          <a:stretch/>
        </p:blipFill>
        <p:spPr>
          <a:xfrm>
            <a:off x="5044625" y="1696400"/>
            <a:ext cx="3271000" cy="2761299"/>
          </a:xfrm>
          <a:prstGeom prst="rect">
            <a:avLst/>
          </a:prstGeom>
          <a:noFill/>
          <a:ln>
            <a:noFill/>
          </a:ln>
        </p:spPr>
      </p:pic>
      <p:sp>
        <p:nvSpPr>
          <p:cNvPr id="620" name="Google Shape;620;p81"/>
          <p:cNvSpPr txBox="1"/>
          <p:nvPr/>
        </p:nvSpPr>
        <p:spPr>
          <a:xfrm>
            <a:off x="5044626" y="4614922"/>
            <a:ext cx="3896100" cy="441900"/>
          </a:xfrm>
          <a:prstGeom prst="rect">
            <a:avLst/>
          </a:prstGeom>
          <a:noFill/>
          <a:ln>
            <a:noFill/>
          </a:ln>
        </p:spPr>
        <p:txBody>
          <a:bodyPr spcFirstLastPara="1" wrap="square" lIns="68575" tIns="68575" rIns="68575" bIns="68575" anchor="t" anchorCtr="0">
            <a:noAutofit/>
          </a:bodyPr>
          <a:lstStyle/>
          <a:p>
            <a:pPr marL="0" marR="0" lvl="0" indent="0" algn="l" rtl="0">
              <a:spcBef>
                <a:spcPts val="0"/>
              </a:spcBef>
              <a:spcAft>
                <a:spcPts val="0"/>
              </a:spcAft>
              <a:buClr>
                <a:srgbClr val="7F7F7F"/>
              </a:buClr>
              <a:buSzPts val="1400"/>
              <a:buFont typeface="Calibri"/>
              <a:buNone/>
            </a:pPr>
            <a:r>
              <a:rPr lang="en-US" sz="1400" b="0" i="0" u="none" strike="noStrike" cap="none">
                <a:solidFill>
                  <a:srgbClr val="7F7F7F"/>
                </a:solidFill>
                <a:latin typeface="Calibri"/>
                <a:ea typeface="Calibri"/>
                <a:cs typeface="Calibri"/>
                <a:sym typeface="Calibri"/>
              </a:rPr>
              <a:t>Open Sans has 10 variations</a:t>
            </a:r>
            <a:endParaRPr sz="1100"/>
          </a:p>
        </p:txBody>
      </p:sp>
      <p:sp>
        <p:nvSpPr>
          <p:cNvPr id="621" name="Google Shape;621;p81"/>
          <p:cNvSpPr txBox="1"/>
          <p:nvPr/>
        </p:nvSpPr>
        <p:spPr>
          <a:xfrm>
            <a:off x="0" y="4896825"/>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Barlow"/>
                <a:ea typeface="Barlow"/>
                <a:cs typeface="Barlow"/>
                <a:sym typeface="Barlow"/>
              </a:rPr>
              <a:t>Source: Ricky Holtz &amp; Ellen Van Wyk</a:t>
            </a:r>
            <a:endParaRPr sz="1100">
              <a:latin typeface="Barlow"/>
              <a:ea typeface="Barlow"/>
              <a:cs typeface="Barlow"/>
              <a:sym typeface="Barlow"/>
            </a:endParaRPr>
          </a:p>
        </p:txBody>
      </p:sp>
      <p:sp>
        <p:nvSpPr>
          <p:cNvPr id="622" name="Google Shape;622;p81"/>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2"/>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Choosing a title font</a:t>
            </a:r>
            <a:endParaRPr/>
          </a:p>
        </p:txBody>
      </p:sp>
      <p:pic>
        <p:nvPicPr>
          <p:cNvPr id="628" name="Google Shape;628;p82"/>
          <p:cNvPicPr preferRelativeResize="0">
            <a:picLocks noGrp="1"/>
          </p:cNvPicPr>
          <p:nvPr>
            <p:ph type="body" idx="1"/>
          </p:nvPr>
        </p:nvPicPr>
        <p:blipFill rotWithShape="1">
          <a:blip r:embed="rId3">
            <a:alphaModFix/>
          </a:blip>
          <a:srcRect/>
          <a:stretch/>
        </p:blipFill>
        <p:spPr>
          <a:xfrm>
            <a:off x="547781" y="1416768"/>
            <a:ext cx="7250400" cy="2907000"/>
          </a:xfrm>
          <a:prstGeom prst="rect">
            <a:avLst/>
          </a:prstGeom>
          <a:noFill/>
          <a:ln>
            <a:noFill/>
          </a:ln>
        </p:spPr>
      </p:pic>
      <p:sp>
        <p:nvSpPr>
          <p:cNvPr id="629" name="Google Shape;629;p82"/>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56</a:t>
            </a:fld>
            <a:endParaRPr/>
          </a:p>
        </p:txBody>
      </p:sp>
      <p:sp>
        <p:nvSpPr>
          <p:cNvPr id="630" name="Google Shape;630;p82"/>
          <p:cNvSpPr txBox="1"/>
          <p:nvPr/>
        </p:nvSpPr>
        <p:spPr>
          <a:xfrm>
            <a:off x="0" y="4896825"/>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Barlow"/>
                <a:ea typeface="Barlow"/>
                <a:cs typeface="Barlow"/>
                <a:sym typeface="Barlow"/>
              </a:rPr>
              <a:t>Source: Ricky Holtz &amp; Ellen Van Wyk</a:t>
            </a:r>
            <a:endParaRPr sz="1100">
              <a:latin typeface="Barlow"/>
              <a:ea typeface="Barlow"/>
              <a:cs typeface="Barlow"/>
              <a:sym typeface="Barlow"/>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3"/>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Type Setting</a:t>
            </a:r>
            <a:endParaRPr/>
          </a:p>
        </p:txBody>
      </p:sp>
      <p:sp>
        <p:nvSpPr>
          <p:cNvPr id="637" name="Google Shape;637;p83"/>
          <p:cNvSpPr txBox="1">
            <a:spLocks noGrp="1"/>
          </p:cNvSpPr>
          <p:nvPr>
            <p:ph type="body" idx="1"/>
          </p:nvPr>
        </p:nvSpPr>
        <p:spPr>
          <a:xfrm>
            <a:off x="800100" y="2362200"/>
            <a:ext cx="3818700" cy="5427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US" sz="1800">
                <a:solidFill>
                  <a:srgbClr val="88A5B3"/>
                </a:solidFill>
                <a:latin typeface="Barlow Medium"/>
                <a:ea typeface="Barlow Medium"/>
                <a:cs typeface="Barlow Medium"/>
                <a:sym typeface="Barlow Medium"/>
              </a:rPr>
              <a:t>Avoid rivers</a:t>
            </a:r>
            <a:endParaRPr sz="1800">
              <a:solidFill>
                <a:srgbClr val="88A5B3"/>
              </a:solidFill>
              <a:latin typeface="Barlow Medium"/>
              <a:ea typeface="Barlow Medium"/>
              <a:cs typeface="Barlow Medium"/>
              <a:sym typeface="Barlow Medium"/>
            </a:endParaRPr>
          </a:p>
        </p:txBody>
      </p:sp>
      <p:pic>
        <p:nvPicPr>
          <p:cNvPr id="638" name="Google Shape;638;p83"/>
          <p:cNvPicPr preferRelativeResize="0"/>
          <p:nvPr/>
        </p:nvPicPr>
        <p:blipFill rotWithShape="1">
          <a:blip r:embed="rId3">
            <a:alphaModFix/>
          </a:blip>
          <a:srcRect b="14624"/>
          <a:stretch/>
        </p:blipFill>
        <p:spPr>
          <a:xfrm>
            <a:off x="920825" y="2665300"/>
            <a:ext cx="2339000" cy="1996900"/>
          </a:xfrm>
          <a:prstGeom prst="rect">
            <a:avLst/>
          </a:prstGeom>
          <a:noFill/>
          <a:ln>
            <a:noFill/>
          </a:ln>
        </p:spPr>
      </p:pic>
      <p:pic>
        <p:nvPicPr>
          <p:cNvPr id="639" name="Google Shape;639;p83"/>
          <p:cNvPicPr preferRelativeResize="0"/>
          <p:nvPr/>
        </p:nvPicPr>
        <p:blipFill rotWithShape="1">
          <a:blip r:embed="rId4">
            <a:alphaModFix/>
          </a:blip>
          <a:srcRect/>
          <a:stretch/>
        </p:blipFill>
        <p:spPr>
          <a:xfrm>
            <a:off x="5207000" y="2665312"/>
            <a:ext cx="2371725" cy="2371725"/>
          </a:xfrm>
          <a:prstGeom prst="rect">
            <a:avLst/>
          </a:prstGeom>
          <a:noFill/>
          <a:ln>
            <a:noFill/>
          </a:ln>
        </p:spPr>
      </p:pic>
      <p:sp>
        <p:nvSpPr>
          <p:cNvPr id="640" name="Google Shape;640;p83"/>
          <p:cNvSpPr txBox="1"/>
          <p:nvPr/>
        </p:nvSpPr>
        <p:spPr>
          <a:xfrm>
            <a:off x="-57150" y="487980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41" name="Google Shape;641;p83"/>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57</a:t>
            </a:fld>
            <a:endParaRPr/>
          </a:p>
        </p:txBody>
      </p:sp>
      <p:sp>
        <p:nvSpPr>
          <p:cNvPr id="642" name="Google Shape;642;p83"/>
          <p:cNvSpPr txBox="1">
            <a:spLocks noGrp="1"/>
          </p:cNvSpPr>
          <p:nvPr>
            <p:ph type="body" idx="1"/>
          </p:nvPr>
        </p:nvSpPr>
        <p:spPr>
          <a:xfrm>
            <a:off x="4791075" y="2362200"/>
            <a:ext cx="3921300" cy="4770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US" sz="1800">
                <a:solidFill>
                  <a:srgbClr val="88A5B3"/>
                </a:solidFill>
                <a:latin typeface="Barlow Medium"/>
                <a:ea typeface="Barlow Medium"/>
                <a:cs typeface="Barlow Medium"/>
                <a:sym typeface="Barlow Medium"/>
              </a:rPr>
              <a:t>Mind line spacing and word spacing</a:t>
            </a:r>
            <a:endParaRPr sz="1800">
              <a:solidFill>
                <a:srgbClr val="88A5B3"/>
              </a:solidFill>
              <a:latin typeface="Barlow Medium"/>
              <a:ea typeface="Barlow Medium"/>
              <a:cs typeface="Barlow Medium"/>
              <a:sym typeface="Barlow Medium"/>
            </a:endParaRPr>
          </a:p>
        </p:txBody>
      </p:sp>
      <p:sp>
        <p:nvSpPr>
          <p:cNvPr id="643" name="Google Shape;643;p83"/>
          <p:cNvSpPr txBox="1"/>
          <p:nvPr/>
        </p:nvSpPr>
        <p:spPr>
          <a:xfrm>
            <a:off x="920825" y="1504800"/>
            <a:ext cx="7299600" cy="542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US" sz="2000">
                <a:solidFill>
                  <a:schemeClr val="dk2"/>
                </a:solidFill>
                <a:latin typeface="Barlow Medium"/>
                <a:ea typeface="Barlow Medium"/>
                <a:cs typeface="Barlow Medium"/>
                <a:sym typeface="Barlow Medium"/>
              </a:rPr>
              <a:t>Ideally 50-60,75 characters/line</a:t>
            </a:r>
            <a:endParaRPr sz="2000">
              <a:solidFill>
                <a:schemeClr val="dk2"/>
              </a:solidFill>
              <a:latin typeface="Barlow Medium"/>
              <a:ea typeface="Barlow Medium"/>
              <a:cs typeface="Barlow Medium"/>
              <a:sym typeface="Barlow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Other Conventions</a:t>
            </a:r>
            <a:endParaRPr/>
          </a:p>
        </p:txBody>
      </p:sp>
      <p:sp>
        <p:nvSpPr>
          <p:cNvPr id="650" name="Google Shape;650;p84"/>
          <p:cNvSpPr txBox="1">
            <a:spLocks noGrp="1"/>
          </p:cNvSpPr>
          <p:nvPr>
            <p:ph type="body" idx="1"/>
          </p:nvPr>
        </p:nvSpPr>
        <p:spPr>
          <a:xfrm>
            <a:off x="800100" y="1600200"/>
            <a:ext cx="7543800" cy="856200"/>
          </a:xfrm>
          <a:prstGeom prst="rect">
            <a:avLst/>
          </a:prstGeom>
          <a:noFill/>
          <a:ln>
            <a:noFill/>
          </a:ln>
        </p:spPr>
        <p:txBody>
          <a:bodyPr spcFirstLastPara="1" wrap="square" lIns="68575" tIns="34275" rIns="68575" bIns="34275" anchor="t" anchorCtr="0">
            <a:noAutofit/>
          </a:bodyPr>
          <a:lstStyle/>
          <a:p>
            <a:pPr marL="457200" lvl="0" indent="-317500" algn="l" rtl="0">
              <a:spcBef>
                <a:spcPts val="0"/>
              </a:spcBef>
              <a:spcAft>
                <a:spcPts val="0"/>
              </a:spcAft>
              <a:buSzPts val="1400"/>
              <a:buAutoNum type="arabicPeriod"/>
            </a:pPr>
            <a:r>
              <a:rPr lang="en-US"/>
              <a:t>Use smart quotes: “”  not dumb quotes: ""</a:t>
            </a:r>
            <a:endParaRPr/>
          </a:p>
          <a:p>
            <a:pPr marL="457200" lvl="0" indent="-317500" algn="l" rtl="0">
              <a:spcBef>
                <a:spcPts val="0"/>
              </a:spcBef>
              <a:spcAft>
                <a:spcPts val="0"/>
              </a:spcAft>
              <a:buSzPts val="1400"/>
              <a:buAutoNum type="arabicPeriod"/>
            </a:pPr>
            <a:r>
              <a:rPr lang="en-US"/>
              <a:t>Avoid orphans and widows</a:t>
            </a:r>
            <a:endParaRPr/>
          </a:p>
          <a:p>
            <a:pPr marL="0" lvl="0" indent="0" algn="l" rtl="0">
              <a:spcBef>
                <a:spcPts val="0"/>
              </a:spcBef>
              <a:spcAft>
                <a:spcPts val="0"/>
              </a:spcAft>
              <a:buClr>
                <a:srgbClr val="3A3838"/>
              </a:buClr>
              <a:buSzPts val="2100"/>
              <a:buNone/>
            </a:pPr>
            <a:endParaRPr/>
          </a:p>
          <a:p>
            <a:pPr marL="0" lvl="0" indent="0" algn="l" rtl="0">
              <a:spcBef>
                <a:spcPts val="0"/>
              </a:spcBef>
              <a:spcAft>
                <a:spcPts val="0"/>
              </a:spcAft>
              <a:buClr>
                <a:srgbClr val="3A3838"/>
              </a:buClr>
              <a:buSzPts val="2100"/>
              <a:buNone/>
            </a:pPr>
            <a:endParaRPr/>
          </a:p>
        </p:txBody>
      </p:sp>
      <p:pic>
        <p:nvPicPr>
          <p:cNvPr id="651" name="Google Shape;651;p84"/>
          <p:cNvPicPr preferRelativeResize="0"/>
          <p:nvPr/>
        </p:nvPicPr>
        <p:blipFill rotWithShape="1">
          <a:blip r:embed="rId3">
            <a:alphaModFix/>
          </a:blip>
          <a:srcRect/>
          <a:stretch/>
        </p:blipFill>
        <p:spPr>
          <a:xfrm>
            <a:off x="495300" y="2667000"/>
            <a:ext cx="3790950" cy="1895475"/>
          </a:xfrm>
          <a:prstGeom prst="rect">
            <a:avLst/>
          </a:prstGeom>
          <a:noFill/>
          <a:ln>
            <a:noFill/>
          </a:ln>
        </p:spPr>
      </p:pic>
      <p:pic>
        <p:nvPicPr>
          <p:cNvPr id="652" name="Google Shape;652;p84"/>
          <p:cNvPicPr preferRelativeResize="0"/>
          <p:nvPr/>
        </p:nvPicPr>
        <p:blipFill rotWithShape="1">
          <a:blip r:embed="rId4">
            <a:alphaModFix/>
          </a:blip>
          <a:srcRect/>
          <a:stretch/>
        </p:blipFill>
        <p:spPr>
          <a:xfrm>
            <a:off x="5040018" y="2658122"/>
            <a:ext cx="3808706" cy="1904353"/>
          </a:xfrm>
          <a:prstGeom prst="rect">
            <a:avLst/>
          </a:prstGeom>
          <a:noFill/>
          <a:ln>
            <a:noFill/>
          </a:ln>
        </p:spPr>
      </p:pic>
      <p:sp>
        <p:nvSpPr>
          <p:cNvPr id="653" name="Google Shape;653;p84"/>
          <p:cNvSpPr txBox="1"/>
          <p:nvPr/>
        </p:nvSpPr>
        <p:spPr>
          <a:xfrm>
            <a:off x="628650" y="4171950"/>
            <a:ext cx="3896100" cy="441900"/>
          </a:xfrm>
          <a:prstGeom prst="rect">
            <a:avLst/>
          </a:prstGeom>
          <a:noFill/>
          <a:ln>
            <a:noFill/>
          </a:ln>
        </p:spPr>
        <p:txBody>
          <a:bodyPr spcFirstLastPara="1" wrap="square" lIns="68575" tIns="68575" rIns="68575" bIns="68575" anchor="t" anchorCtr="0">
            <a:noAutofit/>
          </a:bodyPr>
          <a:lstStyle/>
          <a:p>
            <a:pPr marL="0" marR="0" lvl="0" indent="0" algn="l" rtl="0">
              <a:spcBef>
                <a:spcPts val="0"/>
              </a:spcBef>
              <a:spcAft>
                <a:spcPts val="0"/>
              </a:spcAft>
              <a:buClr>
                <a:srgbClr val="7F7F7F"/>
              </a:buClr>
              <a:buSzPts val="1400"/>
              <a:buFont typeface="Calibri"/>
              <a:buNone/>
            </a:pPr>
            <a:r>
              <a:rPr lang="en-US" sz="1800" i="0" u="none" strike="noStrike" cap="none">
                <a:solidFill>
                  <a:srgbClr val="434343"/>
                </a:solidFill>
                <a:latin typeface="Barlow Medium"/>
                <a:ea typeface="Barlow Medium"/>
                <a:cs typeface="Barlow Medium"/>
                <a:sym typeface="Barlow Medium"/>
              </a:rPr>
              <a:t>Orphan</a:t>
            </a:r>
            <a:endParaRPr sz="1800" i="0" u="none" strike="noStrike" cap="none">
              <a:solidFill>
                <a:srgbClr val="434343"/>
              </a:solidFill>
              <a:latin typeface="Barlow Medium"/>
              <a:ea typeface="Barlow Medium"/>
              <a:cs typeface="Barlow Medium"/>
              <a:sym typeface="Barlow Medium"/>
            </a:endParaRPr>
          </a:p>
        </p:txBody>
      </p:sp>
      <p:sp>
        <p:nvSpPr>
          <p:cNvPr id="654" name="Google Shape;654;p84"/>
          <p:cNvSpPr txBox="1"/>
          <p:nvPr/>
        </p:nvSpPr>
        <p:spPr>
          <a:xfrm>
            <a:off x="5247964" y="4184650"/>
            <a:ext cx="3896100" cy="441900"/>
          </a:xfrm>
          <a:prstGeom prst="rect">
            <a:avLst/>
          </a:prstGeom>
          <a:noFill/>
          <a:ln>
            <a:noFill/>
          </a:ln>
        </p:spPr>
        <p:txBody>
          <a:bodyPr spcFirstLastPara="1" wrap="square" lIns="68575" tIns="68575" rIns="68575" bIns="68575" anchor="t" anchorCtr="0">
            <a:noAutofit/>
          </a:bodyPr>
          <a:lstStyle/>
          <a:p>
            <a:pPr marL="0" marR="0" lvl="0" indent="0" algn="l" rtl="0">
              <a:spcBef>
                <a:spcPts val="0"/>
              </a:spcBef>
              <a:spcAft>
                <a:spcPts val="0"/>
              </a:spcAft>
              <a:buClr>
                <a:srgbClr val="7F7F7F"/>
              </a:buClr>
              <a:buSzPts val="1400"/>
              <a:buFont typeface="Calibri"/>
              <a:buNone/>
            </a:pPr>
            <a:r>
              <a:rPr lang="en-US" sz="1800" i="0" u="none" strike="noStrike" cap="none">
                <a:solidFill>
                  <a:srgbClr val="434343"/>
                </a:solidFill>
                <a:latin typeface="Barlow Medium"/>
                <a:ea typeface="Barlow Medium"/>
                <a:cs typeface="Barlow Medium"/>
                <a:sym typeface="Barlow Medium"/>
              </a:rPr>
              <a:t>Widow</a:t>
            </a:r>
            <a:endParaRPr sz="1800" i="0" u="none" strike="noStrike" cap="none">
              <a:solidFill>
                <a:srgbClr val="434343"/>
              </a:solidFill>
              <a:latin typeface="Barlow Medium"/>
              <a:ea typeface="Barlow Medium"/>
              <a:cs typeface="Barlow Medium"/>
              <a:sym typeface="Barlow Medium"/>
            </a:endParaRPr>
          </a:p>
        </p:txBody>
      </p:sp>
      <p:sp>
        <p:nvSpPr>
          <p:cNvPr id="655" name="Google Shape;655;p84"/>
          <p:cNvSpPr txBox="1"/>
          <p:nvPr/>
        </p:nvSpPr>
        <p:spPr>
          <a:xfrm>
            <a:off x="-57150" y="487980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56" name="Google Shape;656;p84"/>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5"/>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Pairing Fonts: Contrast</a:t>
            </a:r>
            <a:endParaRPr/>
          </a:p>
        </p:txBody>
      </p:sp>
      <p:sp>
        <p:nvSpPr>
          <p:cNvPr id="663" name="Google Shape;663;p85"/>
          <p:cNvSpPr txBox="1">
            <a:spLocks noGrp="1"/>
          </p:cNvSpPr>
          <p:nvPr>
            <p:ph type="body" idx="1"/>
          </p:nvPr>
        </p:nvSpPr>
        <p:spPr>
          <a:xfrm>
            <a:off x="800100" y="1600200"/>
            <a:ext cx="3448500" cy="2857500"/>
          </a:xfrm>
          <a:prstGeom prst="rect">
            <a:avLst/>
          </a:prstGeom>
          <a:noFill/>
          <a:ln>
            <a:noFill/>
          </a:ln>
        </p:spPr>
        <p:txBody>
          <a:bodyPr spcFirstLastPara="1" wrap="square" lIns="68575" tIns="34275" rIns="68575" bIns="34275" anchor="t" anchorCtr="0">
            <a:noAutofit/>
          </a:bodyPr>
          <a:lstStyle/>
          <a:p>
            <a:pPr marL="457200" lvl="0" indent="-342900" algn="l" rtl="0">
              <a:lnSpc>
                <a:spcPct val="115000"/>
              </a:lnSpc>
              <a:spcBef>
                <a:spcPts val="0"/>
              </a:spcBef>
              <a:spcAft>
                <a:spcPts val="0"/>
              </a:spcAft>
              <a:buSzPts val="1800"/>
              <a:buAutoNum type="arabicPeriod"/>
            </a:pPr>
            <a:r>
              <a:rPr lang="en-US"/>
              <a:t>Weight</a:t>
            </a:r>
            <a:endParaRPr/>
          </a:p>
          <a:p>
            <a:pPr marL="457200" lvl="0" indent="-342900" algn="l" rtl="0">
              <a:lnSpc>
                <a:spcPct val="115000"/>
              </a:lnSpc>
              <a:spcBef>
                <a:spcPts val="0"/>
              </a:spcBef>
              <a:spcAft>
                <a:spcPts val="0"/>
              </a:spcAft>
              <a:buSzPts val="1800"/>
              <a:buAutoNum type="arabicPeriod"/>
            </a:pPr>
            <a:r>
              <a:rPr lang="en-US"/>
              <a:t>Size</a:t>
            </a:r>
            <a:endParaRPr/>
          </a:p>
          <a:p>
            <a:pPr marL="457200" lvl="0" indent="-342900" algn="l" rtl="0">
              <a:lnSpc>
                <a:spcPct val="115000"/>
              </a:lnSpc>
              <a:spcBef>
                <a:spcPts val="0"/>
              </a:spcBef>
              <a:spcAft>
                <a:spcPts val="0"/>
              </a:spcAft>
              <a:buSzPts val="1800"/>
              <a:buAutoNum type="arabicPeriod"/>
            </a:pPr>
            <a:r>
              <a:rPr lang="en-US"/>
              <a:t>Style</a:t>
            </a:r>
            <a:endParaRPr/>
          </a:p>
          <a:p>
            <a:pPr marL="457200" lvl="0" indent="-342900" algn="l" rtl="0">
              <a:lnSpc>
                <a:spcPct val="115000"/>
              </a:lnSpc>
              <a:spcBef>
                <a:spcPts val="0"/>
              </a:spcBef>
              <a:spcAft>
                <a:spcPts val="0"/>
              </a:spcAft>
              <a:buSzPts val="1800"/>
              <a:buAutoNum type="arabicPeriod"/>
            </a:pPr>
            <a:r>
              <a:rPr lang="en-US"/>
              <a:t>Family</a:t>
            </a:r>
            <a:endParaRPr/>
          </a:p>
        </p:txBody>
      </p:sp>
      <p:pic>
        <p:nvPicPr>
          <p:cNvPr id="664" name="Google Shape;664;p85"/>
          <p:cNvPicPr preferRelativeResize="0"/>
          <p:nvPr/>
        </p:nvPicPr>
        <p:blipFill rotWithShape="1">
          <a:blip r:embed="rId3">
            <a:alphaModFix/>
          </a:blip>
          <a:srcRect l="10008" t="27000" r="10112" b="27460"/>
          <a:stretch/>
        </p:blipFill>
        <p:spPr>
          <a:xfrm>
            <a:off x="4572000" y="1750219"/>
            <a:ext cx="3943350" cy="1498705"/>
          </a:xfrm>
          <a:prstGeom prst="rect">
            <a:avLst/>
          </a:prstGeom>
          <a:noFill/>
          <a:ln>
            <a:noFill/>
          </a:ln>
        </p:spPr>
      </p:pic>
      <p:sp>
        <p:nvSpPr>
          <p:cNvPr id="665" name="Google Shape;665;p85"/>
          <p:cNvSpPr txBox="1"/>
          <p:nvPr/>
        </p:nvSpPr>
        <p:spPr>
          <a:xfrm>
            <a:off x="4572000" y="3367825"/>
            <a:ext cx="3943200" cy="7434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US" sz="1600" i="0" u="none" strike="noStrike" cap="none">
                <a:solidFill>
                  <a:schemeClr val="dk1"/>
                </a:solidFill>
                <a:latin typeface="Barlow"/>
                <a:ea typeface="Barlow"/>
                <a:cs typeface="Barlow"/>
                <a:sym typeface="Barlow"/>
              </a:rPr>
              <a:t>PT Sans and PT Serif. Same family, different style</a:t>
            </a:r>
            <a:endParaRPr sz="1600" i="0" u="none" strike="noStrike" cap="none">
              <a:solidFill>
                <a:schemeClr val="dk1"/>
              </a:solidFill>
              <a:latin typeface="Barlow"/>
              <a:ea typeface="Barlow"/>
              <a:cs typeface="Barlow"/>
              <a:sym typeface="Barlow"/>
            </a:endParaRPr>
          </a:p>
        </p:txBody>
      </p:sp>
      <p:sp>
        <p:nvSpPr>
          <p:cNvPr id="666" name="Google Shape;666;p85"/>
          <p:cNvSpPr txBox="1"/>
          <p:nvPr/>
        </p:nvSpPr>
        <p:spPr>
          <a:xfrm>
            <a:off x="-57150" y="487980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67" name="Google Shape;667;p85"/>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2"/>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sz="2400"/>
              <a:t> Simple system, simple composition</a:t>
            </a:r>
            <a:endParaRPr sz="2400"/>
          </a:p>
        </p:txBody>
      </p:sp>
      <p:sp>
        <p:nvSpPr>
          <p:cNvPr id="149" name="Google Shape;149;p32"/>
          <p:cNvSpPr txBox="1"/>
          <p:nvPr/>
        </p:nvSpPr>
        <p:spPr>
          <a:xfrm>
            <a:off x="-57150" y="489885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pic>
        <p:nvPicPr>
          <p:cNvPr id="150" name="Google Shape;150;p32"/>
          <p:cNvPicPr preferRelativeResize="0"/>
          <p:nvPr/>
        </p:nvPicPr>
        <p:blipFill>
          <a:blip r:embed="rId3">
            <a:alphaModFix/>
          </a:blip>
          <a:stretch>
            <a:fillRect/>
          </a:stretch>
        </p:blipFill>
        <p:spPr>
          <a:xfrm>
            <a:off x="381050" y="994200"/>
            <a:ext cx="7161353" cy="3904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6"/>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Pairing Fonts: Concordance</a:t>
            </a:r>
            <a:endParaRPr/>
          </a:p>
        </p:txBody>
      </p:sp>
      <p:sp>
        <p:nvSpPr>
          <p:cNvPr id="674" name="Google Shape;674;p86"/>
          <p:cNvSpPr txBox="1">
            <a:spLocks noGrp="1"/>
          </p:cNvSpPr>
          <p:nvPr>
            <p:ph type="body" idx="1"/>
          </p:nvPr>
        </p:nvSpPr>
        <p:spPr>
          <a:xfrm>
            <a:off x="800100" y="1600200"/>
            <a:ext cx="2886300" cy="2857500"/>
          </a:xfrm>
          <a:prstGeom prst="rect">
            <a:avLst/>
          </a:prstGeom>
          <a:noFill/>
          <a:ln>
            <a:noFill/>
          </a:ln>
        </p:spPr>
        <p:txBody>
          <a:bodyPr spcFirstLastPara="1" wrap="square" lIns="68575" tIns="34275" rIns="68575" bIns="34275" anchor="t" anchorCtr="0">
            <a:noAutofit/>
          </a:bodyPr>
          <a:lstStyle/>
          <a:p>
            <a:pPr marL="457200" lvl="0" indent="-317500" algn="l" rtl="0">
              <a:spcBef>
                <a:spcPts val="0"/>
              </a:spcBef>
              <a:spcAft>
                <a:spcPts val="0"/>
              </a:spcAft>
              <a:buSzPts val="1400"/>
              <a:buAutoNum type="arabicPeriod"/>
            </a:pPr>
            <a:r>
              <a:rPr lang="en-US"/>
              <a:t>Look at the x height</a:t>
            </a:r>
            <a:endParaRPr/>
          </a:p>
        </p:txBody>
      </p:sp>
      <p:pic>
        <p:nvPicPr>
          <p:cNvPr id="675" name="Google Shape;675;p86"/>
          <p:cNvPicPr preferRelativeResize="0"/>
          <p:nvPr/>
        </p:nvPicPr>
        <p:blipFill rotWithShape="1">
          <a:blip r:embed="rId3">
            <a:alphaModFix/>
          </a:blip>
          <a:srcRect l="9734" t="13447" r="15561" b="9135"/>
          <a:stretch/>
        </p:blipFill>
        <p:spPr>
          <a:xfrm>
            <a:off x="3934644" y="1600191"/>
            <a:ext cx="4843819" cy="3346639"/>
          </a:xfrm>
          <a:prstGeom prst="rect">
            <a:avLst/>
          </a:prstGeom>
          <a:noFill/>
          <a:ln>
            <a:noFill/>
          </a:ln>
        </p:spPr>
      </p:pic>
      <p:sp>
        <p:nvSpPr>
          <p:cNvPr id="676" name="Google Shape;676;p86"/>
          <p:cNvSpPr txBox="1"/>
          <p:nvPr/>
        </p:nvSpPr>
        <p:spPr>
          <a:xfrm>
            <a:off x="-57150" y="487980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77" name="Google Shape;677;p86"/>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7"/>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a:t>How to not pair fonts: Conflict </a:t>
            </a:r>
            <a:endParaRPr/>
          </a:p>
        </p:txBody>
      </p:sp>
      <p:sp>
        <p:nvSpPr>
          <p:cNvPr id="684" name="Google Shape;684;p87"/>
          <p:cNvSpPr txBox="1">
            <a:spLocks noGrp="1"/>
          </p:cNvSpPr>
          <p:nvPr>
            <p:ph type="body" idx="1"/>
          </p:nvPr>
        </p:nvSpPr>
        <p:spPr>
          <a:xfrm>
            <a:off x="800100" y="1600200"/>
            <a:ext cx="3391200" cy="1116600"/>
          </a:xfrm>
          <a:prstGeom prst="rect">
            <a:avLst/>
          </a:prstGeom>
          <a:noFill/>
          <a:ln>
            <a:noFill/>
          </a:ln>
        </p:spPr>
        <p:txBody>
          <a:bodyPr spcFirstLastPara="1" wrap="square" lIns="68575" tIns="34275" rIns="68575" bIns="34275" anchor="t" anchorCtr="0">
            <a:noAutofit/>
          </a:bodyPr>
          <a:lstStyle/>
          <a:p>
            <a:pPr marL="457200" lvl="0" indent="-317500" algn="l" rtl="0">
              <a:lnSpc>
                <a:spcPct val="115000"/>
              </a:lnSpc>
              <a:spcBef>
                <a:spcPts val="0"/>
              </a:spcBef>
              <a:spcAft>
                <a:spcPts val="0"/>
              </a:spcAft>
              <a:buSzPts val="1400"/>
              <a:buAutoNum type="arabicPeriod"/>
            </a:pPr>
            <a:r>
              <a:rPr lang="en-US"/>
              <a:t>Too similar</a:t>
            </a:r>
            <a:endParaRPr/>
          </a:p>
          <a:p>
            <a:pPr marL="457200" lvl="0" indent="-317500" algn="l" rtl="0">
              <a:lnSpc>
                <a:spcPct val="115000"/>
              </a:lnSpc>
              <a:spcBef>
                <a:spcPts val="0"/>
              </a:spcBef>
              <a:spcAft>
                <a:spcPts val="0"/>
              </a:spcAft>
              <a:buSzPts val="1400"/>
              <a:buAutoNum type="arabicPeriod"/>
            </a:pPr>
            <a:r>
              <a:rPr lang="en-US"/>
              <a:t>Similar and different in the wrong ways</a:t>
            </a:r>
            <a:endParaRPr/>
          </a:p>
        </p:txBody>
      </p:sp>
      <p:sp>
        <p:nvSpPr>
          <p:cNvPr id="685" name="Google Shape;685;p87"/>
          <p:cNvSpPr txBox="1"/>
          <p:nvPr/>
        </p:nvSpPr>
        <p:spPr>
          <a:xfrm>
            <a:off x="4468500" y="2967769"/>
            <a:ext cx="4245600" cy="3204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US" sz="1600" i="0" u="none" strike="noStrike" cap="none">
                <a:solidFill>
                  <a:schemeClr val="dk1"/>
                </a:solidFill>
                <a:latin typeface="Barlow"/>
                <a:ea typeface="Barlow"/>
                <a:cs typeface="Barlow"/>
                <a:sym typeface="Barlow"/>
              </a:rPr>
              <a:t>Different x height, similar serifs. What purpose is each serving?</a:t>
            </a:r>
            <a:endParaRPr sz="1600" i="0" u="none" strike="noStrike" cap="none">
              <a:solidFill>
                <a:schemeClr val="dk1"/>
              </a:solidFill>
              <a:latin typeface="Barlow"/>
              <a:ea typeface="Barlow"/>
              <a:cs typeface="Barlow"/>
              <a:sym typeface="Barlow"/>
            </a:endParaRPr>
          </a:p>
        </p:txBody>
      </p:sp>
      <p:pic>
        <p:nvPicPr>
          <p:cNvPr id="686" name="Google Shape;686;p87"/>
          <p:cNvPicPr preferRelativeResize="0"/>
          <p:nvPr/>
        </p:nvPicPr>
        <p:blipFill rotWithShape="1">
          <a:blip r:embed="rId3">
            <a:alphaModFix/>
          </a:blip>
          <a:srcRect l="7234" t="30884" r="6640" b="28744"/>
          <a:stretch/>
        </p:blipFill>
        <p:spPr>
          <a:xfrm>
            <a:off x="4486661" y="1535926"/>
            <a:ext cx="4209284" cy="1315397"/>
          </a:xfrm>
          <a:prstGeom prst="rect">
            <a:avLst/>
          </a:prstGeom>
          <a:noFill/>
          <a:ln>
            <a:noFill/>
          </a:ln>
        </p:spPr>
      </p:pic>
      <p:pic>
        <p:nvPicPr>
          <p:cNvPr id="687" name="Google Shape;687;p87" descr="http://www.webdesign.org/img_articles/21830/02.gif"/>
          <p:cNvPicPr preferRelativeResize="0"/>
          <p:nvPr/>
        </p:nvPicPr>
        <p:blipFill rotWithShape="1">
          <a:blip r:embed="rId4">
            <a:alphaModFix/>
          </a:blip>
          <a:srcRect t="17454" b="25895"/>
          <a:stretch/>
        </p:blipFill>
        <p:spPr>
          <a:xfrm>
            <a:off x="4486650" y="3859750"/>
            <a:ext cx="3350425" cy="942975"/>
          </a:xfrm>
          <a:prstGeom prst="rect">
            <a:avLst/>
          </a:prstGeom>
          <a:noFill/>
          <a:ln>
            <a:noFill/>
          </a:ln>
        </p:spPr>
      </p:pic>
      <p:sp>
        <p:nvSpPr>
          <p:cNvPr id="688" name="Google Shape;688;p87"/>
          <p:cNvSpPr txBox="1"/>
          <p:nvPr/>
        </p:nvSpPr>
        <p:spPr>
          <a:xfrm>
            <a:off x="19050" y="487980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89" name="Google Shape;689;p87"/>
          <p:cNvSpPr txBox="1">
            <a:spLocks noGrp="1"/>
          </p:cNvSpPr>
          <p:nvPr>
            <p:ph type="body" idx="1"/>
          </p:nvPr>
        </p:nvSpPr>
        <p:spPr>
          <a:xfrm>
            <a:off x="628650" y="3859744"/>
            <a:ext cx="3495000" cy="720300"/>
          </a:xfrm>
          <a:prstGeom prst="rect">
            <a:avLst/>
          </a:prstGeom>
          <a:noFill/>
          <a:ln>
            <a:noFill/>
          </a:ln>
        </p:spPr>
        <p:txBody>
          <a:bodyPr spcFirstLastPara="1" wrap="square" lIns="68575" tIns="34275" rIns="68575" bIns="34275" anchor="t" anchorCtr="0">
            <a:noAutofit/>
          </a:bodyPr>
          <a:lstStyle/>
          <a:p>
            <a:pPr marL="457200" lvl="0" indent="-317500" algn="l" rtl="0">
              <a:spcBef>
                <a:spcPts val="0"/>
              </a:spcBef>
              <a:spcAft>
                <a:spcPts val="0"/>
              </a:spcAft>
              <a:buSzPts val="1400"/>
              <a:buAutoNum type="arabicPeriod"/>
            </a:pPr>
            <a:r>
              <a:rPr lang="en-US"/>
              <a:t>Too many</a:t>
            </a:r>
            <a:endParaRPr/>
          </a:p>
        </p:txBody>
      </p:sp>
      <p:sp>
        <p:nvSpPr>
          <p:cNvPr id="690" name="Google Shape;690;p87"/>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8"/>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3000"/>
              <a:buFont typeface="Arial"/>
              <a:buNone/>
            </a:pPr>
            <a:r>
              <a:rPr lang="en-US" sz="3000">
                <a:latin typeface="Oswald"/>
                <a:ea typeface="Oswald"/>
                <a:cs typeface="Oswald"/>
                <a:sym typeface="Oswald"/>
              </a:rPr>
              <a:t>Font Selection Guidelines</a:t>
            </a:r>
            <a:endParaRPr sz="3000">
              <a:latin typeface="Oswald"/>
              <a:ea typeface="Oswald"/>
              <a:cs typeface="Oswald"/>
              <a:sym typeface="Oswald"/>
            </a:endParaRPr>
          </a:p>
        </p:txBody>
      </p:sp>
      <p:sp>
        <p:nvSpPr>
          <p:cNvPr id="697" name="Google Shape;697;p88"/>
          <p:cNvSpPr txBox="1">
            <a:spLocks noGrp="1"/>
          </p:cNvSpPr>
          <p:nvPr>
            <p:ph type="body" idx="1"/>
          </p:nvPr>
        </p:nvSpPr>
        <p:spPr>
          <a:xfrm>
            <a:off x="311738" y="1152469"/>
            <a:ext cx="8520600" cy="34164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US" sz="1800"/>
              <a:t>Aim for simplicity and contrast</a:t>
            </a:r>
            <a:endParaRPr sz="1800"/>
          </a:p>
          <a:p>
            <a:pPr marL="685800" lvl="1" indent="-279400" algn="l" rtl="0">
              <a:spcBef>
                <a:spcPts val="0"/>
              </a:spcBef>
              <a:spcAft>
                <a:spcPts val="0"/>
              </a:spcAft>
              <a:buSzPts val="1800"/>
              <a:buAutoNum type="alphaLcPeriod"/>
            </a:pPr>
            <a:r>
              <a:rPr lang="en-US" sz="1800"/>
              <a:t>Don't use more than 2 or 3 fonts</a:t>
            </a:r>
            <a:endParaRPr sz="1800"/>
          </a:p>
          <a:p>
            <a:pPr marL="685800" lvl="1" indent="-279400" algn="l" rtl="0">
              <a:spcBef>
                <a:spcPts val="0"/>
              </a:spcBef>
              <a:spcAft>
                <a:spcPts val="0"/>
              </a:spcAft>
              <a:buSzPts val="1800"/>
              <a:buAutoNum type="alphaLcPeriod"/>
            </a:pPr>
            <a:r>
              <a:rPr lang="en-US" sz="1800"/>
              <a:t>One for body text, one for titles and headings</a:t>
            </a:r>
            <a:endParaRPr sz="1800"/>
          </a:p>
          <a:p>
            <a:pPr marL="0" lvl="0" indent="0" algn="l" rtl="0">
              <a:spcBef>
                <a:spcPts val="1000"/>
              </a:spcBef>
              <a:spcAft>
                <a:spcPts val="0"/>
              </a:spcAft>
              <a:buNone/>
            </a:pPr>
            <a:r>
              <a:rPr lang="en-US" sz="1800"/>
              <a:t>Use font features to create contrast</a:t>
            </a:r>
            <a:endParaRPr sz="1800"/>
          </a:p>
          <a:p>
            <a:pPr marL="685800" lvl="1" indent="-279400" algn="l" rtl="0">
              <a:spcBef>
                <a:spcPts val="0"/>
              </a:spcBef>
              <a:spcAft>
                <a:spcPts val="0"/>
              </a:spcAft>
              <a:buSzPts val="1800"/>
              <a:buAutoNum type="alphaLcPeriod"/>
            </a:pPr>
            <a:r>
              <a:rPr lang="en-US" sz="1800"/>
              <a:t>Size, color, weight (e.g. bold), style (e.g. caps)</a:t>
            </a:r>
            <a:endParaRPr sz="1800"/>
          </a:p>
          <a:p>
            <a:pPr marL="0" lvl="0" indent="0" algn="l" rtl="0">
              <a:spcBef>
                <a:spcPts val="1000"/>
              </a:spcBef>
              <a:spcAft>
                <a:spcPts val="0"/>
              </a:spcAft>
              <a:buNone/>
            </a:pPr>
            <a:r>
              <a:rPr lang="en-US" sz="1800"/>
              <a:t>No more than 3-4 font varieties</a:t>
            </a:r>
            <a:endParaRPr sz="1800"/>
          </a:p>
          <a:p>
            <a:pPr marL="685800" lvl="1" indent="-279400" algn="l" rtl="0">
              <a:spcBef>
                <a:spcPts val="0"/>
              </a:spcBef>
              <a:spcAft>
                <a:spcPts val="0"/>
              </a:spcAft>
              <a:buSzPts val="1800"/>
              <a:buAutoNum type="alphaLcPeriod"/>
            </a:pPr>
            <a:r>
              <a:rPr lang="en-US" sz="1800"/>
              <a:t>Don’t mix fonts that serve a similar purpose</a:t>
            </a:r>
            <a:endParaRPr sz="1800"/>
          </a:p>
          <a:p>
            <a:pPr marL="685800" lvl="1" indent="-279400" algn="l" rtl="0">
              <a:spcBef>
                <a:spcPts val="0"/>
              </a:spcBef>
              <a:spcAft>
                <a:spcPts val="0"/>
              </a:spcAft>
              <a:buSzPts val="1800"/>
              <a:buAutoNum type="alphaLcPeriod"/>
            </a:pPr>
            <a:r>
              <a:rPr lang="en-US" sz="1800"/>
              <a:t>Don’t use two different serif fonts for body copy</a:t>
            </a:r>
            <a:endParaRPr sz="1800"/>
          </a:p>
        </p:txBody>
      </p:sp>
      <p:sp>
        <p:nvSpPr>
          <p:cNvPr id="698" name="Google Shape;69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9"/>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3000"/>
              <a:buFont typeface="Arial"/>
              <a:buNone/>
            </a:pPr>
            <a:r>
              <a:rPr lang="en-US" sz="3000" i="0" u="none" strike="noStrike" cap="none">
                <a:solidFill>
                  <a:schemeClr val="dk1"/>
                </a:solidFill>
                <a:latin typeface="Oswald"/>
                <a:ea typeface="Oswald"/>
                <a:cs typeface="Oswald"/>
                <a:sym typeface="Oswald"/>
              </a:rPr>
              <a:t>Font Spacing Guidelines</a:t>
            </a:r>
            <a:endParaRPr sz="3000" i="0" u="none" strike="noStrike" cap="none">
              <a:solidFill>
                <a:schemeClr val="dk1"/>
              </a:solidFill>
              <a:latin typeface="Oswald"/>
              <a:ea typeface="Oswald"/>
              <a:cs typeface="Oswald"/>
              <a:sym typeface="Oswald"/>
            </a:endParaRPr>
          </a:p>
        </p:txBody>
      </p:sp>
      <p:sp>
        <p:nvSpPr>
          <p:cNvPr id="705" name="Google Shape;705;p89"/>
          <p:cNvSpPr txBox="1">
            <a:spLocks noGrp="1"/>
          </p:cNvSpPr>
          <p:nvPr>
            <p:ph type="body" idx="1"/>
          </p:nvPr>
        </p:nvSpPr>
        <p:spPr>
          <a:xfrm>
            <a:off x="311738" y="1152469"/>
            <a:ext cx="8520600" cy="34164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US" sz="1800">
                <a:solidFill>
                  <a:srgbClr val="666666"/>
                </a:solidFill>
              </a:rPr>
              <a:t>Be generous with whitespace</a:t>
            </a:r>
            <a:endParaRPr sz="1800">
              <a:solidFill>
                <a:srgbClr val="666666"/>
              </a:solidFill>
            </a:endParaRPr>
          </a:p>
          <a:p>
            <a:pPr marL="685800" lvl="1" indent="-266700" algn="l" rtl="0">
              <a:spcBef>
                <a:spcPts val="0"/>
              </a:spcBef>
              <a:spcAft>
                <a:spcPts val="0"/>
              </a:spcAft>
              <a:buClr>
                <a:srgbClr val="666666"/>
              </a:buClr>
              <a:buSzPts val="1600"/>
              <a:buAutoNum type="alphaLcPeriod"/>
            </a:pPr>
            <a:r>
              <a:rPr lang="en-US" sz="1800">
                <a:solidFill>
                  <a:srgbClr val="666666"/>
                </a:solidFill>
              </a:rPr>
              <a:t>Always leave margins around body text</a:t>
            </a:r>
            <a:endParaRPr sz="1800">
              <a:solidFill>
                <a:srgbClr val="666666"/>
              </a:solidFill>
            </a:endParaRPr>
          </a:p>
          <a:p>
            <a:pPr marL="685800" lvl="1" indent="-266700" algn="l" rtl="0">
              <a:spcBef>
                <a:spcPts val="0"/>
              </a:spcBef>
              <a:spcAft>
                <a:spcPts val="0"/>
              </a:spcAft>
              <a:buClr>
                <a:srgbClr val="666666"/>
              </a:buClr>
              <a:buSzPts val="1600"/>
              <a:buAutoNum type="alphaLcPeriod"/>
            </a:pPr>
            <a:r>
              <a:rPr lang="en-US" sz="1800">
                <a:solidFill>
                  <a:srgbClr val="666666"/>
                </a:solidFill>
              </a:rPr>
              <a:t>Never pack it tightly against an edge</a:t>
            </a:r>
            <a:endParaRPr sz="1800">
              <a:solidFill>
                <a:srgbClr val="666666"/>
              </a:solidFill>
            </a:endParaRPr>
          </a:p>
          <a:p>
            <a:pPr marL="0" lvl="0" indent="0" algn="l" rtl="0">
              <a:spcBef>
                <a:spcPts val="800"/>
              </a:spcBef>
              <a:spcAft>
                <a:spcPts val="0"/>
              </a:spcAft>
              <a:buNone/>
            </a:pPr>
            <a:r>
              <a:rPr lang="en-US" sz="1800">
                <a:solidFill>
                  <a:srgbClr val="666666"/>
                </a:solidFill>
              </a:rPr>
              <a:t>Use generous line height (but not too far away)</a:t>
            </a:r>
            <a:endParaRPr sz="1800">
              <a:solidFill>
                <a:srgbClr val="666666"/>
              </a:solidFill>
            </a:endParaRPr>
          </a:p>
          <a:p>
            <a:pPr marL="685800" lvl="1" indent="-266700" algn="l" rtl="0">
              <a:spcBef>
                <a:spcPts val="0"/>
              </a:spcBef>
              <a:spcAft>
                <a:spcPts val="0"/>
              </a:spcAft>
              <a:buClr>
                <a:srgbClr val="666666"/>
              </a:buClr>
              <a:buSzPts val="1600"/>
              <a:buAutoNum type="alphaLcPeriod"/>
            </a:pPr>
            <a:r>
              <a:rPr lang="en-US" sz="1800">
                <a:solidFill>
                  <a:srgbClr val="666666"/>
                </a:solidFill>
              </a:rPr>
              <a:t>Make sure body text is not crowded</a:t>
            </a:r>
            <a:endParaRPr sz="1800">
              <a:solidFill>
                <a:srgbClr val="666666"/>
              </a:solidFill>
            </a:endParaRPr>
          </a:p>
          <a:p>
            <a:pPr marL="685800" lvl="1" indent="-266700" algn="l" rtl="0">
              <a:spcBef>
                <a:spcPts val="0"/>
              </a:spcBef>
              <a:spcAft>
                <a:spcPts val="0"/>
              </a:spcAft>
              <a:buClr>
                <a:srgbClr val="666666"/>
              </a:buClr>
              <a:buSzPts val="1600"/>
              <a:buAutoNum type="alphaLcPeriod"/>
            </a:pPr>
            <a:r>
              <a:rPr lang="en-US" sz="1800">
                <a:solidFill>
                  <a:srgbClr val="666666"/>
                </a:solidFill>
              </a:rPr>
              <a:t>CSS: line-height: 120% or more</a:t>
            </a:r>
            <a:endParaRPr sz="1800">
              <a:solidFill>
                <a:srgbClr val="666666"/>
              </a:solidFill>
            </a:endParaRPr>
          </a:p>
          <a:p>
            <a:pPr marL="0" lvl="0" indent="0" algn="l" rtl="0">
              <a:spcBef>
                <a:spcPts val="800"/>
              </a:spcBef>
              <a:spcAft>
                <a:spcPts val="0"/>
              </a:spcAft>
              <a:buNone/>
            </a:pPr>
            <a:r>
              <a:rPr lang="en-US" sz="1800">
                <a:solidFill>
                  <a:srgbClr val="666666"/>
                </a:solidFill>
              </a:rPr>
              <a:t>Keep text paragraphs narrow</a:t>
            </a:r>
            <a:endParaRPr sz="1800">
              <a:solidFill>
                <a:srgbClr val="666666"/>
              </a:solidFill>
            </a:endParaRPr>
          </a:p>
          <a:p>
            <a:pPr marL="685800" lvl="1" indent="-266700" algn="l" rtl="0">
              <a:spcBef>
                <a:spcPts val="0"/>
              </a:spcBef>
              <a:spcAft>
                <a:spcPts val="0"/>
              </a:spcAft>
              <a:buClr>
                <a:srgbClr val="666666"/>
              </a:buClr>
              <a:buSzPts val="1600"/>
              <a:buAutoNum type="alphaLcPeriod"/>
            </a:pPr>
            <a:r>
              <a:rPr lang="en-US" sz="1800">
                <a:solidFill>
                  <a:srgbClr val="666666"/>
                </a:solidFill>
              </a:rPr>
              <a:t>About 60 - 75 characters / 12 - 15 words</a:t>
            </a:r>
            <a:endParaRPr sz="1800">
              <a:solidFill>
                <a:srgbClr val="666666"/>
              </a:solidFill>
            </a:endParaRPr>
          </a:p>
          <a:p>
            <a:pPr marL="685800" lvl="1" indent="-266700" algn="l" rtl="0">
              <a:spcBef>
                <a:spcPts val="0"/>
              </a:spcBef>
              <a:spcAft>
                <a:spcPts val="0"/>
              </a:spcAft>
              <a:buClr>
                <a:srgbClr val="666666"/>
              </a:buClr>
              <a:buSzPts val="1600"/>
              <a:buAutoNum type="alphaLcPeriod"/>
            </a:pPr>
            <a:r>
              <a:rPr lang="en-US" sz="1800">
                <a:solidFill>
                  <a:srgbClr val="666666"/>
                </a:solidFill>
              </a:rPr>
              <a:t>Generally easier to read.</a:t>
            </a:r>
            <a:endParaRPr sz="1800">
              <a:solidFill>
                <a:srgbClr val="666666"/>
              </a:solidFill>
            </a:endParaRPr>
          </a:p>
        </p:txBody>
      </p:sp>
      <p:sp>
        <p:nvSpPr>
          <p:cNvPr id="706" name="Google Shape;70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0"/>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Resources: Google Fonts</a:t>
            </a:r>
            <a:endParaRPr/>
          </a:p>
        </p:txBody>
      </p:sp>
      <p:sp>
        <p:nvSpPr>
          <p:cNvPr id="713" name="Google Shape;713;p90"/>
          <p:cNvSpPr txBox="1">
            <a:spLocks noGrp="1"/>
          </p:cNvSpPr>
          <p:nvPr>
            <p:ph type="body" idx="1"/>
          </p:nvPr>
        </p:nvSpPr>
        <p:spPr>
          <a:xfrm>
            <a:off x="800100" y="4723200"/>
            <a:ext cx="7543800" cy="572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2100"/>
              <a:buFont typeface="Arial"/>
              <a:buNone/>
            </a:pPr>
            <a:r>
              <a:rPr lang="en-US" sz="1800" i="0" u="sng" strike="noStrike" cap="none">
                <a:solidFill>
                  <a:schemeClr val="hlink"/>
                </a:solidFill>
                <a:hlinkClick r:id="rId3"/>
              </a:rPr>
              <a:t>https://fonts.google.com/</a:t>
            </a:r>
            <a:endParaRPr sz="1800" i="0" u="none" strike="noStrike" cap="none">
              <a:solidFill>
                <a:schemeClr val="dk1"/>
              </a:solidFill>
            </a:endParaRPr>
          </a:p>
        </p:txBody>
      </p:sp>
      <p:pic>
        <p:nvPicPr>
          <p:cNvPr id="714" name="Google Shape;714;p90" descr="google_fonts.png"/>
          <p:cNvPicPr preferRelativeResize="0"/>
          <p:nvPr/>
        </p:nvPicPr>
        <p:blipFill rotWithShape="1">
          <a:blip r:embed="rId4">
            <a:alphaModFix/>
          </a:blip>
          <a:srcRect/>
          <a:stretch/>
        </p:blipFill>
        <p:spPr>
          <a:xfrm>
            <a:off x="2379433" y="1463139"/>
            <a:ext cx="4385121" cy="3124399"/>
          </a:xfrm>
          <a:prstGeom prst="rect">
            <a:avLst/>
          </a:prstGeom>
          <a:noFill/>
          <a:ln>
            <a:noFill/>
          </a:ln>
        </p:spPr>
      </p:pic>
      <p:sp>
        <p:nvSpPr>
          <p:cNvPr id="715" name="Google Shape;715;p90"/>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91"/>
          <p:cNvSpPr txBox="1">
            <a:spLocks noGrp="1"/>
          </p:cNvSpPr>
          <p:nvPr>
            <p:ph type="title"/>
          </p:nvPr>
        </p:nvSpPr>
        <p:spPr>
          <a:xfrm>
            <a:off x="415600" y="593367"/>
            <a:ext cx="11360700" cy="7635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000"/>
              <a:buFont typeface="Arial"/>
              <a:buNone/>
            </a:pPr>
            <a:r>
              <a:rPr lang="en-US"/>
              <a:t>Resources: Google Font Pairings</a:t>
            </a:r>
            <a:endParaRPr/>
          </a:p>
        </p:txBody>
      </p:sp>
      <p:pic>
        <p:nvPicPr>
          <p:cNvPr id="722" name="Google Shape;722;p91"/>
          <p:cNvPicPr preferRelativeResize="0"/>
          <p:nvPr/>
        </p:nvPicPr>
        <p:blipFill rotWithShape="1">
          <a:blip r:embed="rId3">
            <a:alphaModFix/>
          </a:blip>
          <a:srcRect/>
          <a:stretch/>
        </p:blipFill>
        <p:spPr>
          <a:xfrm>
            <a:off x="1486513" y="1445095"/>
            <a:ext cx="6170967" cy="3385083"/>
          </a:xfrm>
          <a:prstGeom prst="rect">
            <a:avLst/>
          </a:prstGeom>
          <a:noFill/>
          <a:ln>
            <a:noFill/>
          </a:ln>
        </p:spPr>
      </p:pic>
      <p:sp>
        <p:nvSpPr>
          <p:cNvPr id="723" name="Google Shape;723;p91"/>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2"/>
          <p:cNvSpPr txBox="1">
            <a:spLocks noGrp="1"/>
          </p:cNvSpPr>
          <p:nvPr>
            <p:ph type="title"/>
          </p:nvPr>
        </p:nvSpPr>
        <p:spPr>
          <a:xfrm>
            <a:off x="415600" y="593367"/>
            <a:ext cx="113607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Resources: Font Awesome Icons</a:t>
            </a:r>
            <a:endParaRPr/>
          </a:p>
        </p:txBody>
      </p:sp>
      <p:pic>
        <p:nvPicPr>
          <p:cNvPr id="730" name="Google Shape;730;p92"/>
          <p:cNvPicPr preferRelativeResize="0"/>
          <p:nvPr/>
        </p:nvPicPr>
        <p:blipFill rotWithShape="1">
          <a:blip r:embed="rId3">
            <a:alphaModFix/>
          </a:blip>
          <a:srcRect t="40568"/>
          <a:stretch/>
        </p:blipFill>
        <p:spPr>
          <a:xfrm>
            <a:off x="311725" y="3343356"/>
            <a:ext cx="8520525" cy="1484286"/>
          </a:xfrm>
          <a:prstGeom prst="rect">
            <a:avLst/>
          </a:prstGeom>
          <a:noFill/>
          <a:ln>
            <a:noFill/>
          </a:ln>
        </p:spPr>
      </p:pic>
      <p:sp>
        <p:nvSpPr>
          <p:cNvPr id="731" name="Google Shape;731;p92"/>
          <p:cNvSpPr txBox="1">
            <a:spLocks noGrp="1"/>
          </p:cNvSpPr>
          <p:nvPr>
            <p:ph type="body" idx="1"/>
          </p:nvPr>
        </p:nvSpPr>
        <p:spPr>
          <a:xfrm>
            <a:off x="800100" y="1600200"/>
            <a:ext cx="7543800" cy="1484400"/>
          </a:xfrm>
          <a:prstGeom prst="rect">
            <a:avLst/>
          </a:prstGeom>
        </p:spPr>
        <p:txBody>
          <a:bodyPr spcFirstLastPara="1" wrap="square" lIns="91425" tIns="91425" rIns="91425" bIns="91425" anchor="t" anchorCtr="0">
            <a:noAutofit/>
          </a:bodyPr>
          <a:lstStyle/>
          <a:p>
            <a:pPr marL="342900" lvl="0" indent="-254000" algn="l" rtl="0">
              <a:spcBef>
                <a:spcPts val="0"/>
              </a:spcBef>
              <a:spcAft>
                <a:spcPts val="0"/>
              </a:spcAft>
              <a:buSzPts val="1400"/>
              <a:buAutoNum type="arabicPeriod"/>
            </a:pPr>
            <a:r>
              <a:rPr lang="en-US" u="sng">
                <a:solidFill>
                  <a:schemeClr val="accent5"/>
                </a:solidFill>
                <a:hlinkClick r:id="rId4">
                  <a:extLst>
                    <a:ext uri="{A12FA001-AC4F-418D-AE19-62706E023703}">
                      <ahyp:hlinkClr xmlns:ahyp="http://schemas.microsoft.com/office/drawing/2018/hyperlinkcolor" val="tx"/>
                    </a:ext>
                  </a:extLst>
                </a:hlinkClick>
              </a:rPr>
              <a:t>https://codepen.io/vanwars/pen/wZyPLB?editors=1000</a:t>
            </a:r>
            <a:endParaRPr/>
          </a:p>
          <a:p>
            <a:pPr marL="342900" lvl="0" indent="-254000" algn="l" rtl="0">
              <a:spcBef>
                <a:spcPts val="0"/>
              </a:spcBef>
              <a:spcAft>
                <a:spcPts val="0"/>
              </a:spcAft>
              <a:buSzPts val="1400"/>
              <a:buAutoNum type="arabicPeriod"/>
            </a:pPr>
            <a:r>
              <a:rPr lang="en-US"/>
              <a:t>Enables icons to have font properties (so that you can color them and scale them easily)</a:t>
            </a:r>
            <a:endParaRPr/>
          </a:p>
        </p:txBody>
      </p:sp>
      <p:sp>
        <p:nvSpPr>
          <p:cNvPr id="732" name="Google Shape;732;p92"/>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Outline</a:t>
            </a:r>
            <a:endParaRPr/>
          </a:p>
        </p:txBody>
      </p:sp>
      <p:sp>
        <p:nvSpPr>
          <p:cNvPr id="738" name="Google Shape;738;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999999"/>
              </a:buClr>
              <a:buSzPts val="1800"/>
              <a:buChar char="●"/>
            </a:pPr>
            <a:r>
              <a:rPr lang="en-US">
                <a:solidFill>
                  <a:srgbClr val="999999"/>
                </a:solidFill>
              </a:rPr>
              <a:t>Principles of composition</a:t>
            </a:r>
            <a:endParaRPr>
              <a:solidFill>
                <a:srgbClr val="999999"/>
              </a:solidFill>
            </a:endParaRPr>
          </a:p>
          <a:p>
            <a:pPr marL="457200" lvl="0" indent="-342900" algn="l" rtl="0">
              <a:spcBef>
                <a:spcPts val="0"/>
              </a:spcBef>
              <a:spcAft>
                <a:spcPts val="0"/>
              </a:spcAft>
              <a:buClr>
                <a:srgbClr val="999999"/>
              </a:buClr>
              <a:buSzPts val="1800"/>
              <a:buChar char="●"/>
            </a:pPr>
            <a:r>
              <a:rPr lang="en-US">
                <a:solidFill>
                  <a:srgbClr val="999999"/>
                </a:solidFill>
              </a:rPr>
              <a:t>Color</a:t>
            </a:r>
            <a:endParaRPr>
              <a:solidFill>
                <a:srgbClr val="999999"/>
              </a:solidFill>
            </a:endParaRPr>
          </a:p>
          <a:p>
            <a:pPr marL="457200" lvl="0" indent="-342900" algn="l" rtl="0">
              <a:spcBef>
                <a:spcPts val="0"/>
              </a:spcBef>
              <a:spcAft>
                <a:spcPts val="0"/>
              </a:spcAft>
              <a:buClr>
                <a:srgbClr val="999999"/>
              </a:buClr>
              <a:buSzPts val="1800"/>
              <a:buChar char="●"/>
            </a:pPr>
            <a:r>
              <a:rPr lang="en-US">
                <a:solidFill>
                  <a:srgbClr val="999999"/>
                </a:solidFill>
              </a:rPr>
              <a:t>Fonts and Typography</a:t>
            </a:r>
            <a:endParaRPr>
              <a:solidFill>
                <a:srgbClr val="999999"/>
              </a:solidFill>
            </a:endParaRPr>
          </a:p>
          <a:p>
            <a:pPr marL="457200" lvl="0" indent="-342900" algn="l" rtl="0">
              <a:spcBef>
                <a:spcPts val="0"/>
              </a:spcBef>
              <a:spcAft>
                <a:spcPts val="0"/>
              </a:spcAft>
              <a:buClr>
                <a:srgbClr val="674EA7"/>
              </a:buClr>
              <a:buSzPts val="1800"/>
              <a:buChar char="●"/>
            </a:pPr>
            <a:r>
              <a:rPr lang="en-US" b="1">
                <a:solidFill>
                  <a:srgbClr val="674EA7"/>
                </a:solidFill>
              </a:rPr>
              <a:t>Branding</a:t>
            </a:r>
            <a:endParaRPr b="1">
              <a:solidFill>
                <a:srgbClr val="674EA7"/>
              </a:solidFill>
            </a:endParaRPr>
          </a:p>
        </p:txBody>
      </p:sp>
      <p:sp>
        <p:nvSpPr>
          <p:cNvPr id="739" name="Google Shape;739;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aphicFrame>
        <p:nvGraphicFramePr>
          <p:cNvPr id="744" name="Google Shape;744;p94"/>
          <p:cNvGraphicFramePr/>
          <p:nvPr/>
        </p:nvGraphicFramePr>
        <p:xfrm>
          <a:off x="2432409" y="329906"/>
          <a:ext cx="6946200" cy="4813600"/>
        </p:xfrm>
        <a:graphic>
          <a:graphicData uri="http://schemas.openxmlformats.org/drawingml/2006/table">
            <a:tbl>
              <a:tblPr>
                <a:noFill/>
                <a:tableStyleId>{A32D1C87-9CB6-49AC-A859-9382B34D8A27}</a:tableStyleId>
              </a:tblPr>
              <a:tblGrid>
                <a:gridCol w="1606650">
                  <a:extLst>
                    <a:ext uri="{9D8B030D-6E8A-4147-A177-3AD203B41FA5}">
                      <a16:colId xmlns:a16="http://schemas.microsoft.com/office/drawing/2014/main" val="20000"/>
                    </a:ext>
                  </a:extLst>
                </a:gridCol>
                <a:gridCol w="1684400">
                  <a:extLst>
                    <a:ext uri="{9D8B030D-6E8A-4147-A177-3AD203B41FA5}">
                      <a16:colId xmlns:a16="http://schemas.microsoft.com/office/drawing/2014/main" val="20001"/>
                    </a:ext>
                  </a:extLst>
                </a:gridCol>
                <a:gridCol w="1734875">
                  <a:extLst>
                    <a:ext uri="{9D8B030D-6E8A-4147-A177-3AD203B41FA5}">
                      <a16:colId xmlns:a16="http://schemas.microsoft.com/office/drawing/2014/main" val="20002"/>
                    </a:ext>
                  </a:extLst>
                </a:gridCol>
                <a:gridCol w="1920275">
                  <a:extLst>
                    <a:ext uri="{9D8B030D-6E8A-4147-A177-3AD203B41FA5}">
                      <a16:colId xmlns:a16="http://schemas.microsoft.com/office/drawing/2014/main" val="20003"/>
                    </a:ext>
                  </a:extLst>
                </a:gridCol>
              </a:tblGrid>
              <a:tr h="4813600">
                <a:tc>
                  <a:txBody>
                    <a:bodyPr/>
                    <a:lstStyle/>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Abundance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Acceptance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Accountability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Achievement</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Adventure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Advocacy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Ambition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Appreciation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Attractiveness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Authenticity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Autonomy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Balance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Being the Best</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Benevolence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Boldness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Brilliance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Calmness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Caring</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Challenge</a:t>
                      </a:r>
                      <a:endParaRPr sz="1400">
                        <a:solidFill>
                          <a:srgbClr val="1E1E1E"/>
                        </a:solidFill>
                        <a:latin typeface="Open Sans"/>
                        <a:ea typeface="Open Sans"/>
                        <a:cs typeface="Open Sans"/>
                        <a:sym typeface="Open Sans"/>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Daring</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Decisiveness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Dedication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Dependability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Diversity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Empathy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Encouragement</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Enthusiasm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Ethics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Excellence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Expressiveness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Fairness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Family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Friendships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Flexibility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Freedom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Fun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Generosity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Grace</a:t>
                      </a:r>
                      <a:endParaRPr sz="1400">
                        <a:solidFill>
                          <a:srgbClr val="1E1E1E"/>
                        </a:solidFill>
                        <a:latin typeface="Open Sans"/>
                        <a:ea typeface="Open Sans"/>
                        <a:cs typeface="Open Sans"/>
                        <a:sym typeface="Open Sans"/>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Kindness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Knowledge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Leadership</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Learning</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Love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Loyalty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Making a Difference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Mindfulness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Motivation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Optimism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Open-Mindedness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Originality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Passion</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Performance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Personal Development</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Proactive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Professionalism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Quality</a:t>
                      </a:r>
                      <a:endParaRPr sz="1400">
                        <a:solidFill>
                          <a:srgbClr val="1E1E1E"/>
                        </a:solidFill>
                        <a:latin typeface="Open Sans"/>
                        <a:ea typeface="Open Sans"/>
                        <a:cs typeface="Open Sans"/>
                        <a:sym typeface="Open Sans"/>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Professionalism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Punctuality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Relationships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Reliability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Resilience</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Resourcefulness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Responsibility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Responsiveness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Security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Self-Control</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Selflessness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Simplicity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Stability</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Success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Teamwork</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Thankfulness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Thoughtfulness</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Traditionalism</a:t>
                      </a:r>
                      <a:endParaRPr sz="1400">
                        <a:solidFill>
                          <a:srgbClr val="1E1E1E"/>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400">
                          <a:solidFill>
                            <a:srgbClr val="1E1E1E"/>
                          </a:solidFill>
                          <a:latin typeface="Open Sans"/>
                          <a:ea typeface="Open Sans"/>
                          <a:cs typeface="Open Sans"/>
                          <a:sym typeface="Open Sans"/>
                        </a:rPr>
                        <a:t>Trustworthiness</a:t>
                      </a:r>
                      <a:endParaRPr sz="1400">
                        <a:solidFill>
                          <a:srgbClr val="1E1E1E"/>
                        </a:solidFill>
                        <a:latin typeface="Open Sans"/>
                        <a:ea typeface="Open Sans"/>
                        <a:cs typeface="Open Sans"/>
                        <a:sym typeface="Open Sans"/>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45" name="Google Shape;745;p94"/>
          <p:cNvSpPr txBox="1">
            <a:spLocks noGrp="1"/>
          </p:cNvSpPr>
          <p:nvPr>
            <p:ph type="title"/>
          </p:nvPr>
        </p:nvSpPr>
        <p:spPr>
          <a:xfrm>
            <a:off x="73613" y="1199475"/>
            <a:ext cx="2198100" cy="2744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4500"/>
              <a:buFont typeface="Arial"/>
              <a:buNone/>
            </a:pPr>
            <a:r>
              <a:rPr lang="en-US" sz="3000"/>
              <a:t>Visual design </a:t>
            </a:r>
            <a:br>
              <a:rPr lang="en-US" sz="3000"/>
            </a:br>
            <a:r>
              <a:rPr lang="en-US" sz="3000"/>
              <a:t>can communicate values</a:t>
            </a:r>
            <a:endParaRPr sz="3000"/>
          </a:p>
        </p:txBody>
      </p:sp>
      <p:sp>
        <p:nvSpPr>
          <p:cNvPr id="746" name="Google Shape;746;p94"/>
          <p:cNvSpPr txBox="1">
            <a:spLocks noGrp="1"/>
          </p:cNvSpPr>
          <p:nvPr>
            <p:ph type="sldNum" idx="12"/>
          </p:nvPr>
        </p:nvSpPr>
        <p:spPr>
          <a:xfrm>
            <a:off x="11409045" y="6333134"/>
            <a:ext cx="731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5"/>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69</a:t>
            </a:fld>
            <a:endParaRPr/>
          </a:p>
        </p:txBody>
      </p:sp>
      <p:pic>
        <p:nvPicPr>
          <p:cNvPr id="752" name="Google Shape;752;p95"/>
          <p:cNvPicPr preferRelativeResize="0"/>
          <p:nvPr/>
        </p:nvPicPr>
        <p:blipFill rotWithShape="1">
          <a:blip r:embed="rId3">
            <a:alphaModFix/>
          </a:blip>
          <a:srcRect l="30555"/>
          <a:stretch/>
        </p:blipFill>
        <p:spPr>
          <a:xfrm>
            <a:off x="-80425" y="0"/>
            <a:ext cx="24466175" cy="8807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33"/>
          <p:cNvPicPr preferRelativeResize="0"/>
          <p:nvPr/>
        </p:nvPicPr>
        <p:blipFill rotWithShape="1">
          <a:blip r:embed="rId3">
            <a:alphaModFix/>
          </a:blip>
          <a:srcRect/>
          <a:stretch/>
        </p:blipFill>
        <p:spPr>
          <a:xfrm>
            <a:off x="389750" y="862575"/>
            <a:ext cx="7755026" cy="4036274"/>
          </a:xfrm>
          <a:prstGeom prst="rect">
            <a:avLst/>
          </a:prstGeom>
          <a:noFill/>
          <a:ln>
            <a:noFill/>
          </a:ln>
        </p:spPr>
      </p:pic>
      <p:sp>
        <p:nvSpPr>
          <p:cNvPr id="157" name="Google Shape;157;p33"/>
          <p:cNvSpPr txBox="1"/>
          <p:nvPr/>
        </p:nvSpPr>
        <p:spPr>
          <a:xfrm>
            <a:off x="-57150" y="489885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158" name="Google Shape;158;p33"/>
          <p:cNvSpPr txBox="1">
            <a:spLocks noGrp="1"/>
          </p:cNvSpPr>
          <p:nvPr>
            <p:ph type="title"/>
          </p:nvPr>
        </p:nvSpPr>
        <p:spPr>
          <a:xfrm>
            <a:off x="85200" y="0"/>
            <a:ext cx="91440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sz="2400"/>
              <a:t> Complex system, simple composition</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p96"/>
          <p:cNvPicPr preferRelativeResize="0"/>
          <p:nvPr/>
        </p:nvPicPr>
        <p:blipFill>
          <a:blip r:embed="rId3">
            <a:alphaModFix/>
          </a:blip>
          <a:stretch>
            <a:fillRect/>
          </a:stretch>
        </p:blipFill>
        <p:spPr>
          <a:xfrm>
            <a:off x="820809" y="210318"/>
            <a:ext cx="7502381" cy="4722861"/>
          </a:xfrm>
          <a:prstGeom prst="rect">
            <a:avLst/>
          </a:prstGeom>
          <a:noFill/>
          <a:ln w="9525" cap="flat" cmpd="sng">
            <a:solidFill>
              <a:schemeClr val="dk2"/>
            </a:solidFill>
            <a:prstDash val="solid"/>
            <a:round/>
            <a:headEnd type="none" w="sm" len="sm"/>
            <a:tailEnd type="none" w="sm" len="sm"/>
          </a:ln>
        </p:spPr>
      </p:pic>
      <p:sp>
        <p:nvSpPr>
          <p:cNvPr id="759" name="Google Shape;759;p96"/>
          <p:cNvSpPr txBox="1">
            <a:spLocks noGrp="1"/>
          </p:cNvSpPr>
          <p:nvPr>
            <p:ph type="sldNum" idx="12"/>
          </p:nvPr>
        </p:nvSpPr>
        <p:spPr>
          <a:xfrm>
            <a:off x="11409045" y="6333134"/>
            <a:ext cx="731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97">
            <a:hlinkClick r:id="rId3"/>
          </p:cNvPr>
          <p:cNvPicPr preferRelativeResize="0"/>
          <p:nvPr/>
        </p:nvPicPr>
        <p:blipFill>
          <a:blip r:embed="rId4">
            <a:alphaModFix/>
          </a:blip>
          <a:stretch>
            <a:fillRect/>
          </a:stretch>
        </p:blipFill>
        <p:spPr>
          <a:xfrm>
            <a:off x="-514350" y="-71437"/>
            <a:ext cx="9885434" cy="5254613"/>
          </a:xfrm>
          <a:prstGeom prst="rect">
            <a:avLst/>
          </a:prstGeom>
          <a:noFill/>
          <a:ln>
            <a:noFill/>
          </a:ln>
        </p:spPr>
      </p:pic>
      <p:sp>
        <p:nvSpPr>
          <p:cNvPr id="766" name="Google Shape;766;p97"/>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p98"/>
          <p:cNvPicPr preferRelativeResize="0"/>
          <p:nvPr/>
        </p:nvPicPr>
        <p:blipFill>
          <a:blip r:embed="rId3">
            <a:alphaModFix/>
          </a:blip>
          <a:stretch>
            <a:fillRect/>
          </a:stretch>
        </p:blipFill>
        <p:spPr>
          <a:xfrm>
            <a:off x="0" y="189750"/>
            <a:ext cx="9144003" cy="4764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99"/>
          <p:cNvPicPr preferRelativeResize="0"/>
          <p:nvPr/>
        </p:nvPicPr>
        <p:blipFill>
          <a:blip r:embed="rId3">
            <a:alphaModFix/>
          </a:blip>
          <a:stretch>
            <a:fillRect/>
          </a:stretch>
        </p:blipFill>
        <p:spPr>
          <a:xfrm>
            <a:off x="152400" y="152400"/>
            <a:ext cx="8839204" cy="4600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00"/>
          <p:cNvSpPr txBox="1">
            <a:spLocks noGrp="1"/>
          </p:cNvSpPr>
          <p:nvPr>
            <p:ph type="sldNum" idx="12"/>
          </p:nvPr>
        </p:nvSpPr>
        <p:spPr>
          <a:xfrm>
            <a:off x="11409045" y="6333134"/>
            <a:ext cx="731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74</a:t>
            </a:fld>
            <a:endParaRPr/>
          </a:p>
        </p:txBody>
      </p:sp>
      <p:pic>
        <p:nvPicPr>
          <p:cNvPr id="785" name="Google Shape;785;p100"/>
          <p:cNvPicPr preferRelativeResize="0"/>
          <p:nvPr/>
        </p:nvPicPr>
        <p:blipFill>
          <a:blip r:embed="rId3">
            <a:alphaModFix/>
          </a:blip>
          <a:stretch>
            <a:fillRect/>
          </a:stretch>
        </p:blipFill>
        <p:spPr>
          <a:xfrm>
            <a:off x="6554" y="106500"/>
            <a:ext cx="9130895" cy="4770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01"/>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75</a:t>
            </a:fld>
            <a:endParaRPr/>
          </a:p>
        </p:txBody>
      </p:sp>
      <p:pic>
        <p:nvPicPr>
          <p:cNvPr id="791" name="Google Shape;791;p101"/>
          <p:cNvPicPr preferRelativeResize="0"/>
          <p:nvPr/>
        </p:nvPicPr>
        <p:blipFill>
          <a:blip r:embed="rId3">
            <a:alphaModFix/>
          </a:blip>
          <a:stretch>
            <a:fillRect/>
          </a:stretch>
        </p:blipFill>
        <p:spPr>
          <a:xfrm>
            <a:off x="0" y="330119"/>
            <a:ext cx="9144003" cy="474165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0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Building a Brand Identity</a:t>
            </a:r>
            <a:endParaRPr/>
          </a:p>
        </p:txBody>
      </p:sp>
      <p:sp>
        <p:nvSpPr>
          <p:cNvPr id="797" name="Google Shape;797;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Branding Kits</a:t>
            </a:r>
            <a:endParaRPr/>
          </a:p>
        </p:txBody>
      </p:sp>
      <p:sp>
        <p:nvSpPr>
          <p:cNvPr id="803" name="Google Shape;803;p103"/>
          <p:cNvSpPr txBox="1">
            <a:spLocks noGrp="1"/>
          </p:cNvSpPr>
          <p:nvPr>
            <p:ph type="body" idx="1"/>
          </p:nvPr>
        </p:nvSpPr>
        <p:spPr>
          <a:xfrm>
            <a:off x="311738" y="1152469"/>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US"/>
              <a:t>Selecting core values</a:t>
            </a:r>
            <a:endParaRPr/>
          </a:p>
          <a:p>
            <a:pPr marL="457200" lvl="0" indent="-355600" algn="l" rtl="0">
              <a:spcBef>
                <a:spcPts val="0"/>
              </a:spcBef>
              <a:spcAft>
                <a:spcPts val="0"/>
              </a:spcAft>
              <a:buSzPts val="2000"/>
              <a:buAutoNum type="arabicPeriod"/>
            </a:pPr>
            <a:r>
              <a:rPr lang="en-US"/>
              <a:t>Figuring out your primary mission</a:t>
            </a:r>
            <a:endParaRPr/>
          </a:p>
          <a:p>
            <a:pPr marL="914400" lvl="1" indent="-355600" algn="l" rtl="0">
              <a:spcBef>
                <a:spcPts val="0"/>
              </a:spcBef>
              <a:spcAft>
                <a:spcPts val="0"/>
              </a:spcAft>
              <a:buSzPts val="2000"/>
              <a:buAutoNum type="alphaLcPeriod"/>
            </a:pPr>
            <a:r>
              <a:rPr lang="en-US"/>
              <a:t>What is foreground?</a:t>
            </a:r>
            <a:endParaRPr/>
          </a:p>
          <a:p>
            <a:pPr marL="914400" lvl="1" indent="-355600" algn="l" rtl="0">
              <a:spcBef>
                <a:spcPts val="0"/>
              </a:spcBef>
              <a:spcAft>
                <a:spcPts val="0"/>
              </a:spcAft>
              <a:buSzPts val="2000"/>
              <a:buAutoNum type="alphaLcPeriod"/>
            </a:pPr>
            <a:r>
              <a:rPr lang="en-US"/>
              <a:t>What is background?</a:t>
            </a:r>
            <a:endParaRPr/>
          </a:p>
          <a:p>
            <a:pPr marL="457200" lvl="0" indent="-355600" algn="l" rtl="0">
              <a:spcBef>
                <a:spcPts val="1000"/>
              </a:spcBef>
              <a:spcAft>
                <a:spcPts val="0"/>
              </a:spcAft>
              <a:buSzPts val="2000"/>
              <a:buAutoNum type="arabicPeriod"/>
            </a:pPr>
            <a:r>
              <a:rPr lang="en-US"/>
              <a:t>Figuring out a look-and-feel that communicates your values</a:t>
            </a:r>
            <a:endParaRPr/>
          </a:p>
          <a:p>
            <a:pPr marL="457200" lvl="0" indent="-355600" algn="l" rtl="0">
              <a:spcBef>
                <a:spcPts val="0"/>
              </a:spcBef>
              <a:spcAft>
                <a:spcPts val="0"/>
              </a:spcAft>
              <a:buSzPts val="2000"/>
              <a:buAutoNum type="arabicPeriod"/>
            </a:pPr>
            <a:r>
              <a:rPr lang="en-US"/>
              <a:t>How will you make use of colors, fonts, images, effects, etc. to instantiate your brand?</a:t>
            </a:r>
            <a:endParaRPr/>
          </a:p>
        </p:txBody>
      </p:sp>
      <p:sp>
        <p:nvSpPr>
          <p:cNvPr id="804" name="Google Shape;804;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Branding Kits</a:t>
            </a:r>
            <a:endParaRPr/>
          </a:p>
        </p:txBody>
      </p:sp>
      <p:sp>
        <p:nvSpPr>
          <p:cNvPr id="810" name="Google Shape;810;p104"/>
          <p:cNvSpPr txBox="1">
            <a:spLocks noGrp="1"/>
          </p:cNvSpPr>
          <p:nvPr>
            <p:ph type="body" idx="1"/>
          </p:nvPr>
        </p:nvSpPr>
        <p:spPr>
          <a:xfrm>
            <a:off x="311738" y="1152469"/>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US"/>
              <a:t>Many websites / apps / platforms publish their branding kits:</a:t>
            </a:r>
            <a:endParaRPr/>
          </a:p>
          <a:p>
            <a:pPr marL="914400" lvl="1" indent="-342900" algn="l" rtl="0">
              <a:spcBef>
                <a:spcPts val="0"/>
              </a:spcBef>
              <a:spcAft>
                <a:spcPts val="0"/>
              </a:spcAft>
              <a:buSzPts val="1800"/>
              <a:buAutoNum type="alphaLcPeriod"/>
            </a:pPr>
            <a:r>
              <a:rPr lang="en-US" sz="1800" u="sng">
                <a:solidFill>
                  <a:schemeClr val="accent5"/>
                </a:solidFill>
                <a:hlinkClick r:id="rId3">
                  <a:extLst>
                    <a:ext uri="{A12FA001-AC4F-418D-AE19-62706E023703}">
                      <ahyp:hlinkClr xmlns:ahyp="http://schemas.microsoft.com/office/drawing/2018/hyperlinkcolor" val="tx"/>
                    </a:ext>
                  </a:extLst>
                </a:hlinkClick>
              </a:rPr>
              <a:t>Spotify</a:t>
            </a:r>
            <a:endParaRPr sz="1800"/>
          </a:p>
          <a:p>
            <a:pPr marL="914400" lvl="1" indent="-342900" algn="l" rtl="0">
              <a:spcBef>
                <a:spcPts val="0"/>
              </a:spcBef>
              <a:spcAft>
                <a:spcPts val="0"/>
              </a:spcAft>
              <a:buSzPts val="1800"/>
              <a:buAutoNum type="alphaLcPeriod"/>
            </a:pPr>
            <a:r>
              <a:rPr lang="en-US" sz="1800" u="sng">
                <a:solidFill>
                  <a:schemeClr val="hlink"/>
                </a:solidFill>
                <a:hlinkClick r:id="rId4"/>
              </a:rPr>
              <a:t>Northwestern</a:t>
            </a:r>
            <a:endParaRPr sz="1800"/>
          </a:p>
          <a:p>
            <a:pPr marL="457200" lvl="0" indent="-355600" algn="l" rtl="0">
              <a:spcBef>
                <a:spcPts val="1000"/>
              </a:spcBef>
              <a:spcAft>
                <a:spcPts val="0"/>
              </a:spcAft>
              <a:buSzPts val="2000"/>
              <a:buAutoNum type="arabicPeriod"/>
            </a:pPr>
            <a:r>
              <a:rPr lang="en-US"/>
              <a:t>As you instantiate your frameworks, keep in mind that most companies have standardized widgets, stylesheets, and guidelines to ensure an integrated look-an-feel. Use them to get ideas.</a:t>
            </a:r>
            <a:endParaRPr/>
          </a:p>
          <a:p>
            <a:pPr marL="0" lvl="0" indent="0" algn="l" rtl="0">
              <a:spcBef>
                <a:spcPts val="0"/>
              </a:spcBef>
              <a:spcAft>
                <a:spcPts val="0"/>
              </a:spcAft>
              <a:buNone/>
            </a:pPr>
            <a:endParaRPr/>
          </a:p>
        </p:txBody>
      </p:sp>
      <p:sp>
        <p:nvSpPr>
          <p:cNvPr id="811" name="Google Shape;811;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5"/>
          <p:cNvSpPr txBox="1">
            <a:spLocks noGrp="1"/>
          </p:cNvSpPr>
          <p:nvPr>
            <p:ph type="title"/>
          </p:nvPr>
        </p:nvSpPr>
        <p:spPr>
          <a:xfrm>
            <a:off x="415600" y="593367"/>
            <a:ext cx="113607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Sample Style Guides</a:t>
            </a:r>
            <a:endParaRPr/>
          </a:p>
        </p:txBody>
      </p:sp>
      <p:sp>
        <p:nvSpPr>
          <p:cNvPr id="817" name="Google Shape;817;p105"/>
          <p:cNvSpPr txBox="1">
            <a:spLocks noGrp="1"/>
          </p:cNvSpPr>
          <p:nvPr>
            <p:ph type="body" idx="1"/>
          </p:nvPr>
        </p:nvSpPr>
        <p:spPr>
          <a:xfrm>
            <a:off x="415650" y="1536625"/>
            <a:ext cx="11360700" cy="4555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Salesforce’s </a:t>
            </a:r>
            <a:r>
              <a:rPr lang="en-US" u="sng">
                <a:solidFill>
                  <a:schemeClr val="hlink"/>
                </a:solidFill>
                <a:hlinkClick r:id="rId3"/>
              </a:rPr>
              <a:t>Lightning Design System</a:t>
            </a:r>
            <a:endParaRPr/>
          </a:p>
          <a:p>
            <a:pPr marL="457200" lvl="0" indent="-317500" algn="l" rtl="0">
              <a:spcBef>
                <a:spcPts val="0"/>
              </a:spcBef>
              <a:spcAft>
                <a:spcPts val="0"/>
              </a:spcAft>
              <a:buSzPts val="1400"/>
              <a:buChar char="●"/>
            </a:pPr>
            <a:r>
              <a:rPr lang="en-US"/>
              <a:t>Alibaba’s </a:t>
            </a:r>
            <a:r>
              <a:rPr lang="en-US" u="sng">
                <a:solidFill>
                  <a:schemeClr val="hlink"/>
                </a:solidFill>
                <a:hlinkClick r:id="rId4"/>
              </a:rPr>
              <a:t>Ant Design</a:t>
            </a:r>
            <a:endParaRPr/>
          </a:p>
          <a:p>
            <a:pPr marL="457200" lvl="0" indent="-317500" algn="l" rtl="0">
              <a:spcBef>
                <a:spcPts val="0"/>
              </a:spcBef>
              <a:spcAft>
                <a:spcPts val="0"/>
              </a:spcAft>
              <a:buSzPts val="1400"/>
              <a:buChar char="●"/>
            </a:pPr>
            <a:r>
              <a:rPr lang="en-US"/>
              <a:t>Atlassian’s </a:t>
            </a:r>
            <a:r>
              <a:rPr lang="en-US" u="sng">
                <a:solidFill>
                  <a:schemeClr val="hlink"/>
                </a:solidFill>
                <a:hlinkClick r:id="rId5"/>
              </a:rPr>
              <a:t>Design Guidelines</a:t>
            </a:r>
            <a:endParaRPr/>
          </a:p>
          <a:p>
            <a:pPr marL="457200" lvl="0" indent="-317500" algn="l" rtl="0">
              <a:spcBef>
                <a:spcPts val="0"/>
              </a:spcBef>
              <a:spcAft>
                <a:spcPts val="0"/>
              </a:spcAft>
              <a:buSzPts val="1400"/>
              <a:buChar char="●"/>
            </a:pPr>
            <a:r>
              <a:rPr lang="en-US"/>
              <a:t>Firefox’s </a:t>
            </a:r>
            <a:r>
              <a:rPr lang="en-US" u="sng">
                <a:solidFill>
                  <a:schemeClr val="hlink"/>
                </a:solidFill>
                <a:hlinkClick r:id="rId6"/>
              </a:rPr>
              <a:t>Photon Design</a:t>
            </a:r>
            <a:endParaRPr/>
          </a:p>
          <a:p>
            <a:pPr marL="457200" lvl="0" indent="-317500" algn="l" rtl="0">
              <a:spcBef>
                <a:spcPts val="0"/>
              </a:spcBef>
              <a:spcAft>
                <a:spcPts val="0"/>
              </a:spcAft>
              <a:buSzPts val="1400"/>
              <a:buChar char="●"/>
            </a:pPr>
            <a:r>
              <a:rPr lang="en-US"/>
              <a:t>IBM’s </a:t>
            </a:r>
            <a:r>
              <a:rPr lang="en-US" u="sng">
                <a:solidFill>
                  <a:schemeClr val="hlink"/>
                </a:solidFill>
                <a:hlinkClick r:id="rId7"/>
              </a:rPr>
              <a:t>Carbon Design</a:t>
            </a:r>
            <a:endParaRPr/>
          </a:p>
          <a:p>
            <a:pPr marL="457200" lvl="0" indent="-317500" algn="l" rtl="0">
              <a:spcBef>
                <a:spcPts val="0"/>
              </a:spcBef>
              <a:spcAft>
                <a:spcPts val="0"/>
              </a:spcAft>
              <a:buSzPts val="1400"/>
              <a:buChar char="●"/>
            </a:pPr>
            <a:r>
              <a:rPr lang="en-US"/>
              <a:t>Intuit’s </a:t>
            </a:r>
            <a:r>
              <a:rPr lang="en-US" u="sng">
                <a:solidFill>
                  <a:schemeClr val="hlink"/>
                </a:solidFill>
                <a:hlinkClick r:id="rId8"/>
              </a:rPr>
              <a:t>Harmony Design</a:t>
            </a:r>
            <a:endParaRPr/>
          </a:p>
          <a:p>
            <a:pPr marL="457200" lvl="0" indent="-317500" algn="l" rtl="0">
              <a:spcBef>
                <a:spcPts val="0"/>
              </a:spcBef>
              <a:spcAft>
                <a:spcPts val="0"/>
              </a:spcAft>
              <a:buSzPts val="1400"/>
              <a:buChar char="●"/>
            </a:pPr>
            <a:r>
              <a:rPr lang="en-US"/>
              <a:t>Shopify’s </a:t>
            </a:r>
            <a:r>
              <a:rPr lang="en-US" u="sng">
                <a:solidFill>
                  <a:schemeClr val="hlink"/>
                </a:solidFill>
                <a:hlinkClick r:id="rId9"/>
              </a:rPr>
              <a:t>Polaris</a:t>
            </a:r>
            <a:endParaRPr/>
          </a:p>
        </p:txBody>
      </p:sp>
      <p:sp>
        <p:nvSpPr>
          <p:cNvPr id="818" name="Google Shape;818;p105"/>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4"/>
          <p:cNvSpPr txBox="1">
            <a:spLocks noGrp="1"/>
          </p:cNvSpPr>
          <p:nvPr>
            <p:ph type="title"/>
          </p:nvPr>
        </p:nvSpPr>
        <p:spPr>
          <a:xfrm>
            <a:off x="311700" y="178775"/>
            <a:ext cx="8520600" cy="572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sz="2400"/>
              <a:t> Complex system, complex composition</a:t>
            </a:r>
            <a:endParaRPr sz="2400"/>
          </a:p>
        </p:txBody>
      </p:sp>
      <p:pic>
        <p:nvPicPr>
          <p:cNvPr id="165" name="Google Shape;165;p34"/>
          <p:cNvPicPr preferRelativeResize="0"/>
          <p:nvPr/>
        </p:nvPicPr>
        <p:blipFill>
          <a:blip r:embed="rId3">
            <a:alphaModFix/>
          </a:blip>
          <a:stretch>
            <a:fillRect/>
          </a:stretch>
        </p:blipFill>
        <p:spPr>
          <a:xfrm>
            <a:off x="452426" y="903875"/>
            <a:ext cx="8082550" cy="42109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06"/>
          <p:cNvSpPr txBox="1">
            <a:spLocks noGrp="1"/>
          </p:cNvSpPr>
          <p:nvPr>
            <p:ph type="title"/>
          </p:nvPr>
        </p:nvSpPr>
        <p:spPr>
          <a:xfrm>
            <a:off x="532350" y="967375"/>
            <a:ext cx="8079300" cy="19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For your final project...</a:t>
            </a:r>
            <a:endParaRPr/>
          </a:p>
        </p:txBody>
      </p:sp>
      <p:sp>
        <p:nvSpPr>
          <p:cNvPr id="825" name="Google Shape;825;p106"/>
          <p:cNvSpPr txBox="1">
            <a:spLocks noGrp="1"/>
          </p:cNvSpPr>
          <p:nvPr>
            <p:ph type="subTitle" idx="4294967295"/>
          </p:nvPr>
        </p:nvSpPr>
        <p:spPr>
          <a:xfrm>
            <a:off x="1817250" y="2878075"/>
            <a:ext cx="5509500" cy="594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100"/>
              <a:t>Think about how you might visually instantiate a brand identity for your own personal website / online portfolio?</a:t>
            </a:r>
            <a:endParaRPr sz="2100"/>
          </a:p>
        </p:txBody>
      </p:sp>
      <p:sp>
        <p:nvSpPr>
          <p:cNvPr id="826" name="Google Shape;826;p106"/>
          <p:cNvSpPr txBox="1">
            <a:spLocks noGrp="1"/>
          </p:cNvSpPr>
          <p:nvPr>
            <p:ph type="sldNum" idx="12"/>
          </p:nvPr>
        </p:nvSpPr>
        <p:spPr>
          <a:xfrm>
            <a:off x="11296610" y="6217622"/>
            <a:ext cx="731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5"/>
          <p:cNvPicPr preferRelativeResize="0">
            <a:picLocks noGrp="1"/>
          </p:cNvPicPr>
          <p:nvPr>
            <p:ph type="body" idx="1"/>
          </p:nvPr>
        </p:nvPicPr>
        <p:blipFill rotWithShape="1">
          <a:blip r:embed="rId3">
            <a:alphaModFix/>
          </a:blip>
          <a:srcRect/>
          <a:stretch/>
        </p:blipFill>
        <p:spPr>
          <a:xfrm>
            <a:off x="2100683" y="1732557"/>
            <a:ext cx="1506000" cy="1506000"/>
          </a:xfrm>
          <a:prstGeom prst="rect">
            <a:avLst/>
          </a:prstGeom>
          <a:noFill/>
          <a:ln>
            <a:noFill/>
          </a:ln>
        </p:spPr>
      </p:pic>
      <p:pic>
        <p:nvPicPr>
          <p:cNvPr id="172" name="Google Shape;172;p35"/>
          <p:cNvPicPr preferRelativeResize="0"/>
          <p:nvPr/>
        </p:nvPicPr>
        <p:blipFill rotWithShape="1">
          <a:blip r:embed="rId4">
            <a:alphaModFix/>
          </a:blip>
          <a:srcRect/>
          <a:stretch/>
        </p:blipFill>
        <p:spPr>
          <a:xfrm>
            <a:off x="402728" y="1732557"/>
            <a:ext cx="1505942" cy="1505942"/>
          </a:xfrm>
          <a:prstGeom prst="rect">
            <a:avLst/>
          </a:prstGeom>
          <a:noFill/>
          <a:ln>
            <a:noFill/>
          </a:ln>
        </p:spPr>
      </p:pic>
      <p:pic>
        <p:nvPicPr>
          <p:cNvPr id="173" name="Google Shape;173;p35"/>
          <p:cNvPicPr preferRelativeResize="0"/>
          <p:nvPr/>
        </p:nvPicPr>
        <p:blipFill rotWithShape="1">
          <a:blip r:embed="rId5">
            <a:alphaModFix/>
          </a:blip>
          <a:srcRect/>
          <a:stretch/>
        </p:blipFill>
        <p:spPr>
          <a:xfrm>
            <a:off x="3798638" y="1732557"/>
            <a:ext cx="1505942" cy="1505942"/>
          </a:xfrm>
          <a:prstGeom prst="rect">
            <a:avLst/>
          </a:prstGeom>
          <a:noFill/>
          <a:ln>
            <a:noFill/>
          </a:ln>
        </p:spPr>
      </p:pic>
      <p:pic>
        <p:nvPicPr>
          <p:cNvPr id="174" name="Google Shape;174;p35"/>
          <p:cNvPicPr preferRelativeResize="0"/>
          <p:nvPr/>
        </p:nvPicPr>
        <p:blipFill rotWithShape="1">
          <a:blip r:embed="rId6">
            <a:alphaModFix/>
          </a:blip>
          <a:srcRect/>
          <a:stretch/>
        </p:blipFill>
        <p:spPr>
          <a:xfrm>
            <a:off x="7194549" y="1732557"/>
            <a:ext cx="1505942" cy="1505942"/>
          </a:xfrm>
          <a:prstGeom prst="rect">
            <a:avLst/>
          </a:prstGeom>
          <a:noFill/>
          <a:ln>
            <a:noFill/>
          </a:ln>
        </p:spPr>
      </p:pic>
      <p:pic>
        <p:nvPicPr>
          <p:cNvPr id="175" name="Google Shape;175;p35"/>
          <p:cNvPicPr preferRelativeResize="0"/>
          <p:nvPr/>
        </p:nvPicPr>
        <p:blipFill rotWithShape="1">
          <a:blip r:embed="rId7">
            <a:alphaModFix/>
          </a:blip>
          <a:srcRect/>
          <a:stretch/>
        </p:blipFill>
        <p:spPr>
          <a:xfrm>
            <a:off x="5496593" y="1732557"/>
            <a:ext cx="1505942" cy="1505942"/>
          </a:xfrm>
          <a:prstGeom prst="rect">
            <a:avLst/>
          </a:prstGeom>
          <a:noFill/>
          <a:ln>
            <a:noFill/>
          </a:ln>
        </p:spPr>
      </p:pic>
      <p:sp>
        <p:nvSpPr>
          <p:cNvPr id="176" name="Google Shape;176;p35"/>
          <p:cNvSpPr txBox="1"/>
          <p:nvPr/>
        </p:nvSpPr>
        <p:spPr>
          <a:xfrm>
            <a:off x="402728" y="3369267"/>
            <a:ext cx="1498500" cy="667500"/>
          </a:xfrm>
          <a:prstGeom prst="rect">
            <a:avLst/>
          </a:prstGeom>
          <a:noFill/>
          <a:ln>
            <a:noFill/>
          </a:ln>
        </p:spPr>
        <p:txBody>
          <a:bodyPr spcFirstLastPara="1" wrap="square" lIns="68575" tIns="34275" rIns="68575" bIns="34275" anchor="t" anchorCtr="0">
            <a:noAutofit/>
          </a:bodyPr>
          <a:lstStyle/>
          <a:p>
            <a:pPr marL="0" marR="0" lvl="0" indent="0" algn="ctr" rtl="0">
              <a:lnSpc>
                <a:spcPct val="80000"/>
              </a:lnSpc>
              <a:spcBef>
                <a:spcPts val="0"/>
              </a:spcBef>
              <a:spcAft>
                <a:spcPts val="0"/>
              </a:spcAft>
              <a:buClr>
                <a:srgbClr val="A5A5A5"/>
              </a:buClr>
              <a:buSzPts val="1900"/>
              <a:buFont typeface="Arial"/>
              <a:buNone/>
            </a:pPr>
            <a:r>
              <a:rPr lang="en-US" sz="2100">
                <a:solidFill>
                  <a:srgbClr val="A5A5A5"/>
                </a:solidFill>
                <a:latin typeface="Calibri"/>
                <a:ea typeface="Calibri"/>
                <a:cs typeface="Calibri"/>
                <a:sym typeface="Calibri"/>
              </a:rPr>
              <a:t>proximity / repetition</a:t>
            </a:r>
            <a:endParaRPr sz="1900" b="0" i="0" u="none" strike="noStrike" cap="none">
              <a:solidFill>
                <a:srgbClr val="A5A5A5"/>
              </a:solidFill>
              <a:latin typeface="Calibri"/>
              <a:ea typeface="Calibri"/>
              <a:cs typeface="Calibri"/>
              <a:sym typeface="Calibri"/>
            </a:endParaRPr>
          </a:p>
        </p:txBody>
      </p:sp>
      <p:sp>
        <p:nvSpPr>
          <p:cNvPr id="177" name="Google Shape;177;p35"/>
          <p:cNvSpPr txBox="1"/>
          <p:nvPr/>
        </p:nvSpPr>
        <p:spPr>
          <a:xfrm>
            <a:off x="2108026" y="3369267"/>
            <a:ext cx="1498500" cy="667500"/>
          </a:xfrm>
          <a:prstGeom prst="rect">
            <a:avLst/>
          </a:prstGeom>
          <a:noFill/>
          <a:ln>
            <a:noFill/>
          </a:ln>
        </p:spPr>
        <p:txBody>
          <a:bodyPr spcFirstLastPara="1" wrap="square" lIns="68575" tIns="34275" rIns="68575" bIns="34275" anchor="t" anchorCtr="0">
            <a:noAutofit/>
          </a:bodyPr>
          <a:lstStyle/>
          <a:p>
            <a:pPr marL="0" lvl="0" indent="0" algn="ctr" rtl="0">
              <a:lnSpc>
                <a:spcPct val="80000"/>
              </a:lnSpc>
              <a:spcBef>
                <a:spcPts val="0"/>
              </a:spcBef>
              <a:spcAft>
                <a:spcPts val="0"/>
              </a:spcAft>
              <a:buClr>
                <a:srgbClr val="A5A5A5"/>
              </a:buClr>
              <a:buSzPts val="1900"/>
              <a:buFont typeface="Arial"/>
              <a:buNone/>
            </a:pPr>
            <a:r>
              <a:rPr lang="en-US" sz="2100">
                <a:solidFill>
                  <a:srgbClr val="A5A5A5"/>
                </a:solidFill>
                <a:latin typeface="Calibri"/>
                <a:ea typeface="Calibri"/>
                <a:cs typeface="Calibri"/>
                <a:sym typeface="Calibri"/>
              </a:rPr>
              <a:t>proximity / repetition</a:t>
            </a:r>
            <a:endParaRPr sz="2100">
              <a:solidFill>
                <a:srgbClr val="A5A5A5"/>
              </a:solidFill>
              <a:latin typeface="Calibri"/>
              <a:ea typeface="Calibri"/>
              <a:cs typeface="Calibri"/>
              <a:sym typeface="Calibri"/>
            </a:endParaRPr>
          </a:p>
        </p:txBody>
      </p:sp>
      <p:sp>
        <p:nvSpPr>
          <p:cNvPr id="178" name="Google Shape;178;p35"/>
          <p:cNvSpPr txBox="1"/>
          <p:nvPr/>
        </p:nvSpPr>
        <p:spPr>
          <a:xfrm>
            <a:off x="3805981" y="3369267"/>
            <a:ext cx="1498500" cy="6675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A5A5A5"/>
              </a:buClr>
              <a:buSzPts val="2100"/>
              <a:buFont typeface="Arial"/>
              <a:buNone/>
            </a:pPr>
            <a:r>
              <a:rPr lang="en-US" sz="2100">
                <a:solidFill>
                  <a:srgbClr val="A5A5A5"/>
                </a:solidFill>
                <a:latin typeface="Calibri"/>
                <a:ea typeface="Calibri"/>
                <a:cs typeface="Calibri"/>
                <a:sym typeface="Calibri"/>
              </a:rPr>
              <a:t>contrast (color)</a:t>
            </a:r>
            <a:endParaRPr sz="2100" b="0" i="0" u="none" strike="noStrike" cap="none">
              <a:solidFill>
                <a:srgbClr val="A5A5A5"/>
              </a:solidFill>
              <a:latin typeface="Calibri"/>
              <a:ea typeface="Calibri"/>
              <a:cs typeface="Calibri"/>
              <a:sym typeface="Calibri"/>
            </a:endParaRPr>
          </a:p>
        </p:txBody>
      </p:sp>
      <p:sp>
        <p:nvSpPr>
          <p:cNvPr id="179" name="Google Shape;179;p35"/>
          <p:cNvSpPr txBox="1"/>
          <p:nvPr/>
        </p:nvSpPr>
        <p:spPr>
          <a:xfrm>
            <a:off x="5496593" y="3369267"/>
            <a:ext cx="1498500" cy="6675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A5A5A5"/>
              </a:buClr>
              <a:buSzPts val="2100"/>
              <a:buFont typeface="Arial"/>
              <a:buNone/>
            </a:pPr>
            <a:r>
              <a:rPr lang="en-US" sz="2100">
                <a:solidFill>
                  <a:srgbClr val="A5A5A5"/>
                </a:solidFill>
                <a:latin typeface="Calibri"/>
                <a:ea typeface="Calibri"/>
                <a:cs typeface="Calibri"/>
                <a:sym typeface="Calibri"/>
              </a:rPr>
              <a:t>contrast (</a:t>
            </a:r>
            <a:r>
              <a:rPr lang="en-US" sz="2100" b="0" i="0" u="none" strike="noStrike" cap="none">
                <a:solidFill>
                  <a:srgbClr val="A5A5A5"/>
                </a:solidFill>
                <a:latin typeface="Calibri"/>
                <a:ea typeface="Calibri"/>
                <a:cs typeface="Calibri"/>
                <a:sym typeface="Calibri"/>
              </a:rPr>
              <a:t>size)</a:t>
            </a:r>
            <a:endParaRPr sz="2100" b="0" i="0" u="none" strike="noStrike" cap="none">
              <a:solidFill>
                <a:srgbClr val="A5A5A5"/>
              </a:solidFill>
              <a:latin typeface="Calibri"/>
              <a:ea typeface="Calibri"/>
              <a:cs typeface="Calibri"/>
              <a:sym typeface="Calibri"/>
            </a:endParaRPr>
          </a:p>
        </p:txBody>
      </p:sp>
      <p:sp>
        <p:nvSpPr>
          <p:cNvPr id="180" name="Google Shape;180;p35"/>
          <p:cNvSpPr txBox="1"/>
          <p:nvPr/>
        </p:nvSpPr>
        <p:spPr>
          <a:xfrm>
            <a:off x="7194549" y="3369267"/>
            <a:ext cx="1498500" cy="6675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A5A5A5"/>
              </a:buClr>
              <a:buSzPts val="2100"/>
              <a:buFont typeface="Arial"/>
              <a:buNone/>
            </a:pPr>
            <a:r>
              <a:rPr lang="en-US" sz="2100">
                <a:solidFill>
                  <a:srgbClr val="A5A5A5"/>
                </a:solidFill>
                <a:latin typeface="Calibri"/>
                <a:ea typeface="Calibri"/>
                <a:cs typeface="Calibri"/>
                <a:sym typeface="Calibri"/>
              </a:rPr>
              <a:t>alignment / asymmetry</a:t>
            </a:r>
            <a:endParaRPr sz="2100" b="0" i="0" u="none" strike="noStrike" cap="none">
              <a:solidFill>
                <a:srgbClr val="A5A5A5"/>
              </a:solidFill>
              <a:latin typeface="Calibri"/>
              <a:ea typeface="Calibri"/>
              <a:cs typeface="Calibri"/>
              <a:sym typeface="Calibri"/>
            </a:endParaRPr>
          </a:p>
        </p:txBody>
      </p:sp>
      <p:sp>
        <p:nvSpPr>
          <p:cNvPr id="181" name="Google Shape;181;p35"/>
          <p:cNvSpPr txBox="1"/>
          <p:nvPr/>
        </p:nvSpPr>
        <p:spPr>
          <a:xfrm>
            <a:off x="-57150" y="4898850"/>
            <a:ext cx="2250000" cy="254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182" name="Google Shape;182;p35"/>
          <p:cNvSpPr txBox="1">
            <a:spLocks noGrp="1"/>
          </p:cNvSpPr>
          <p:nvPr>
            <p:ph type="title"/>
          </p:nvPr>
        </p:nvSpPr>
        <p:spPr>
          <a:xfrm>
            <a:off x="148256" y="0"/>
            <a:ext cx="89958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Arial"/>
              <a:buNone/>
            </a:pPr>
            <a:r>
              <a:rPr lang="en-US" sz="3000"/>
              <a:t>Building Hierarchy for complex systems</a:t>
            </a:r>
            <a:endParaRPr/>
          </a:p>
        </p:txBody>
      </p:sp>
    </p:spTree>
  </p:cSld>
  <p:clrMapOvr>
    <a:masterClrMapping/>
  </p:clrMapOvr>
</p:sld>
</file>

<file path=ppt/theme/theme1.xml><?xml version="1.0" encoding="utf-8"?>
<a:theme xmlns:a="http://schemas.openxmlformats.org/drawingml/2006/main" name="Northwester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orthwester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3906</Words>
  <Application>Microsoft Macintosh PowerPoint</Application>
  <PresentationFormat>On-screen Show (16:9)</PresentationFormat>
  <Paragraphs>755</Paragraphs>
  <Slides>80</Slides>
  <Notes>80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80</vt:i4>
      </vt:variant>
    </vt:vector>
  </HeadingPairs>
  <TitlesOfParts>
    <vt:vector size="96" baseType="lpstr">
      <vt:lpstr>Rubik</vt:lpstr>
      <vt:lpstr>Roboto</vt:lpstr>
      <vt:lpstr>Calibri</vt:lpstr>
      <vt:lpstr>Sorts Mill Goudy</vt:lpstr>
      <vt:lpstr>Source Sans Pro</vt:lpstr>
      <vt:lpstr>Barlow</vt:lpstr>
      <vt:lpstr>Rockwell</vt:lpstr>
      <vt:lpstr>Montserrat</vt:lpstr>
      <vt:lpstr>Open Sans</vt:lpstr>
      <vt:lpstr>Barlow Medium</vt:lpstr>
      <vt:lpstr>Arial</vt:lpstr>
      <vt:lpstr>GFS Didot</vt:lpstr>
      <vt:lpstr>Oswald Medium</vt:lpstr>
      <vt:lpstr>Oswald</vt:lpstr>
      <vt:lpstr>Northwestern Template</vt:lpstr>
      <vt:lpstr>Northwestern Template</vt:lpstr>
      <vt:lpstr>Visual Design &amp; Composition</vt:lpstr>
      <vt:lpstr>Announcements</vt:lpstr>
      <vt:lpstr>Outline</vt:lpstr>
      <vt:lpstr>Outline</vt:lpstr>
      <vt:lpstr>Composition</vt:lpstr>
      <vt:lpstr> Simple system, simple composition</vt:lpstr>
      <vt:lpstr> Complex system, simple composition</vt:lpstr>
      <vt:lpstr> Complex system, complex composition</vt:lpstr>
      <vt:lpstr>Building Hierarchy for complex systems</vt:lpstr>
      <vt:lpstr>4 Principles of Composition (of many)</vt:lpstr>
      <vt:lpstr>Proximity</vt:lpstr>
      <vt:lpstr>Principle of Proximity</vt:lpstr>
      <vt:lpstr>Which is easier to scan and interpret?</vt:lpstr>
      <vt:lpstr>Which is easier to scan and interpret?</vt:lpstr>
      <vt:lpstr>What is the purpose of all this whitespace?</vt:lpstr>
      <vt:lpstr>Use Whitespace</vt:lpstr>
      <vt:lpstr>Alignment</vt:lpstr>
      <vt:lpstr>Principle of Alignment</vt:lpstr>
      <vt:lpstr>Avoid center-aligned text</vt:lpstr>
      <vt:lpstr>PowerPoint Presentation</vt:lpstr>
      <vt:lpstr>Alignment Summary</vt:lpstr>
      <vt:lpstr>Repetition</vt:lpstr>
      <vt:lpstr>Principle of Repetition</vt:lpstr>
      <vt:lpstr>What is repeating?</vt:lpstr>
      <vt:lpstr>What is repeating?</vt:lpstr>
      <vt:lpstr>What is repeating?</vt:lpstr>
      <vt:lpstr>Repetition Summary</vt:lpstr>
      <vt:lpstr>Contrast</vt:lpstr>
      <vt:lpstr>Principle of Contrast</vt:lpstr>
      <vt:lpstr>Whis is easier to scan?</vt:lpstr>
      <vt:lpstr>Whis is easier to scan?</vt:lpstr>
      <vt:lpstr>Contrast Summary</vt:lpstr>
      <vt:lpstr>Activity</vt:lpstr>
      <vt:lpstr>CSS &amp; Layouts</vt:lpstr>
      <vt:lpstr>Activity: Composing a Layout in CSS</vt:lpstr>
      <vt:lpstr>Outline</vt:lpstr>
      <vt:lpstr>3 Dimensions of Color</vt:lpstr>
      <vt:lpstr>PowerPoint Presentation</vt:lpstr>
      <vt:lpstr>PowerPoint Presentation</vt:lpstr>
      <vt:lpstr>Monochromatic</vt:lpstr>
      <vt:lpstr>Analogous</vt:lpstr>
      <vt:lpstr>Complementary</vt:lpstr>
      <vt:lpstr>Triadic</vt:lpstr>
      <vt:lpstr>Tertiary</vt:lpstr>
      <vt:lpstr>CSS Colors</vt:lpstr>
      <vt:lpstr>Resources: Color Palette Resources</vt:lpstr>
      <vt:lpstr>Texture Resources</vt:lpstr>
      <vt:lpstr>Outline</vt:lpstr>
      <vt:lpstr>Typography</vt:lpstr>
      <vt:lpstr>Font Dimensions</vt:lpstr>
      <vt:lpstr>Common Fonts</vt:lpstr>
      <vt:lpstr>Common Fonts</vt:lpstr>
      <vt:lpstr>Common Fonts</vt:lpstr>
      <vt:lpstr>Common Fonts</vt:lpstr>
      <vt:lpstr>Choosing Body Copy</vt:lpstr>
      <vt:lpstr>Choosing a title font</vt:lpstr>
      <vt:lpstr>Type Setting</vt:lpstr>
      <vt:lpstr>Other Conventions</vt:lpstr>
      <vt:lpstr>Pairing Fonts: Contrast</vt:lpstr>
      <vt:lpstr>Pairing Fonts: Concordance</vt:lpstr>
      <vt:lpstr>How to not pair fonts: Conflict </vt:lpstr>
      <vt:lpstr>Font Selection Guidelines</vt:lpstr>
      <vt:lpstr>Font Spacing Guidelines</vt:lpstr>
      <vt:lpstr>Resources: Google Fonts</vt:lpstr>
      <vt:lpstr>Resources: Google Font Pairings</vt:lpstr>
      <vt:lpstr>Resources: Font Awesome Icons</vt:lpstr>
      <vt:lpstr>Outline</vt:lpstr>
      <vt:lpstr>Visual design  can communicate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 Brand Identity</vt:lpstr>
      <vt:lpstr>Branding Kits</vt:lpstr>
      <vt:lpstr>Branding Kits</vt:lpstr>
      <vt:lpstr>Sample Style Guides</vt:lpstr>
      <vt:lpstr>For your final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Design &amp; Composition</dc:title>
  <cp:lastModifiedBy>Cheng, Yi-Ling</cp:lastModifiedBy>
  <cp:revision>1</cp:revision>
  <dcterms:modified xsi:type="dcterms:W3CDTF">2022-04-11T23:56:47Z</dcterms:modified>
</cp:coreProperties>
</file>